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259" r:id="rId3"/>
    <p:sldId id="321" r:id="rId4"/>
    <p:sldId id="323" r:id="rId5"/>
    <p:sldId id="324" r:id="rId6"/>
    <p:sldId id="325" r:id="rId7"/>
    <p:sldId id="326" r:id="rId8"/>
    <p:sldId id="327" r:id="rId9"/>
    <p:sldId id="328" r:id="rId10"/>
    <p:sldId id="337" r:id="rId11"/>
    <p:sldId id="330" r:id="rId12"/>
    <p:sldId id="331" r:id="rId13"/>
    <p:sldId id="333" r:id="rId14"/>
    <p:sldId id="334" r:id="rId15"/>
    <p:sldId id="335" r:id="rId16"/>
    <p:sldId id="336" r:id="rId17"/>
    <p:sldId id="297" r:id="rId18"/>
  </p:sldIdLst>
  <p:sldSz cx="9144000" cy="6858000" type="screen4x3"/>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774"/>
    <a:srgbClr val="FF610B"/>
    <a:srgbClr val="E8AC67"/>
    <a:srgbClr val="545454"/>
    <a:srgbClr val="FFC04F"/>
    <a:srgbClr val="FFD34E"/>
    <a:srgbClr val="3E5624"/>
    <a:srgbClr val="FFE763"/>
    <a:srgbClr val="ABD0D1"/>
    <a:srgbClr val="599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61" autoAdjust="0"/>
    <p:restoredTop sz="96327" autoAdjust="0"/>
  </p:normalViewPr>
  <p:slideViewPr>
    <p:cSldViewPr>
      <p:cViewPr varScale="1">
        <p:scale>
          <a:sx n="128" d="100"/>
          <a:sy n="128" d="100"/>
        </p:scale>
        <p:origin x="195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2022. 12. 4.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2022. 12. 4.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154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88825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22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966044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52208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00539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03080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35639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138318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70906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73471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634412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2022. 12. 4.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57200" y="4703058"/>
            <a:ext cx="8229600" cy="1030198"/>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65000"/>
                    <a:lumOff val="3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2022. 12. 4.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2022. 12. 4.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20897" y="106113"/>
            <a:ext cx="7661196"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10000"/>
                    </a:prstClr>
                  </a:outerShdw>
                </a:effectLst>
                <a:latin typeface="+mj-lt"/>
              </a:defRPr>
            </a:lvl1pPr>
          </a:lstStyle>
          <a:p>
            <a:pPr lvl="0"/>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2022. 12. 4.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2022. 12. 4.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20897" y="106113"/>
            <a:ext cx="7661196"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10000"/>
                    </a:prstClr>
                  </a:outerShdw>
                </a:effectLst>
                <a:latin typeface="+mj-lt"/>
              </a:defRPr>
            </a:lvl1pPr>
          </a:lstStyle>
          <a:p>
            <a:pPr lvl="0"/>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2022. 12. 4.</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270945" y="1844824"/>
            <a:ext cx="6602111" cy="142368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545454"/>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2022. 12. 4.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E416-E927-6844-7808-55935CA82E4A}"/>
              </a:ext>
            </a:extLst>
          </p:cNvPr>
          <p:cNvSpPr>
            <a:spLocks noGrp="1"/>
          </p:cNvSpPr>
          <p:nvPr>
            <p:ph type="ctrTitle"/>
          </p:nvPr>
        </p:nvSpPr>
        <p:spPr>
          <a:xfrm>
            <a:off x="0" y="4221088"/>
            <a:ext cx="4650952" cy="1008112"/>
          </a:xfrm>
        </p:spPr>
        <p:txBody>
          <a:bodyPr/>
          <a:lstStyle/>
          <a:p>
            <a:r>
              <a:rPr lang="en-US" sz="3600" cap="all"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Divvy Bikeshare</a:t>
            </a:r>
            <a:endParaRPr lang="en-US" sz="3600" dirty="0"/>
          </a:p>
        </p:txBody>
      </p:sp>
      <p:pic>
        <p:nvPicPr>
          <p:cNvPr id="3" name="Picture 2" descr="How Safe is the Divvy Bike Share System Security? - Computer Forensics  Experts">
            <a:extLst>
              <a:ext uri="{FF2B5EF4-FFF2-40B4-BE49-F238E27FC236}">
                <a16:creationId xmlns:a16="http://schemas.microsoft.com/office/drawing/2014/main" id="{F3B5C24F-260A-CCD2-59D1-E6BC05E776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5852"/>
            <a:ext cx="6141915" cy="3456384"/>
          </a:xfrm>
          <a:prstGeom prst="rect">
            <a:avLst/>
          </a:prstGeom>
          <a:noFill/>
          <a:ln>
            <a:noFill/>
          </a:ln>
        </p:spPr>
      </p:pic>
      <p:sp>
        <p:nvSpPr>
          <p:cNvPr id="4" name="Title 1">
            <a:extLst>
              <a:ext uri="{FF2B5EF4-FFF2-40B4-BE49-F238E27FC236}">
                <a16:creationId xmlns:a16="http://schemas.microsoft.com/office/drawing/2014/main" id="{8D793041-D1FC-C5FD-87CF-A814ED365160}"/>
              </a:ext>
            </a:extLst>
          </p:cNvPr>
          <p:cNvSpPr txBox="1">
            <a:spLocks/>
          </p:cNvSpPr>
          <p:nvPr/>
        </p:nvSpPr>
        <p:spPr>
          <a:xfrm>
            <a:off x="2541889" y="4653136"/>
            <a:ext cx="6602111" cy="1423689"/>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545454"/>
                </a:solidFill>
                <a:effectLst/>
                <a:latin typeface="+mj-lt"/>
                <a:ea typeface="맑은 고딕" pitchFamily="50" charset="-127"/>
                <a:cs typeface="+mj-cs"/>
              </a:defRPr>
            </a:lvl1pPr>
          </a:lstStyle>
          <a:p>
            <a:pPr algn="r">
              <a:lnSpc>
                <a:spcPct val="150000"/>
              </a:lnSpc>
            </a:pPr>
            <a:r>
              <a:rPr lang="en-US" sz="1600" cap="all" dirty="0">
                <a:solidFill>
                  <a:schemeClr val="tx1"/>
                </a:solidFill>
                <a:latin typeface="Times New Roman" panose="02020603050405020304" pitchFamily="18" charset="0"/>
                <a:cs typeface="Times New Roman" panose="02020603050405020304" pitchFamily="18" charset="0"/>
              </a:rPr>
              <a:t>Aenugu nema</a:t>
            </a:r>
          </a:p>
          <a:p>
            <a:pPr algn="r">
              <a:lnSpc>
                <a:spcPct val="150000"/>
              </a:lnSpc>
            </a:pPr>
            <a:r>
              <a:rPr lang="en-US" sz="1600" cap="all" dirty="0">
                <a:solidFill>
                  <a:schemeClr val="tx1"/>
                </a:solidFill>
                <a:latin typeface="Times New Roman" panose="02020603050405020304" pitchFamily="18" charset="0"/>
                <a:cs typeface="Times New Roman" panose="02020603050405020304" pitchFamily="18" charset="0"/>
              </a:rPr>
              <a:t>Sumanth Srivatsav balijepalli</a:t>
            </a:r>
            <a:endParaRPr lang="en-US" sz="1600" dirty="0">
              <a:solidFill>
                <a:schemeClr val="tx1"/>
              </a:solidFill>
            </a:endParaRPr>
          </a:p>
        </p:txBody>
      </p:sp>
    </p:spTree>
    <p:extLst>
      <p:ext uri="{BB962C8B-B14F-4D97-AF65-F5344CB8AC3E}">
        <p14:creationId xmlns:p14="http://schemas.microsoft.com/office/powerpoint/2010/main" val="7031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Attributes mentioned in Table-1 are re-formatted and saved into a new csv file “MasterTable2.csv”</a:t>
            </a:r>
          </a:p>
          <a:p>
            <a:pPr marL="0" indent="0"/>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nvGraphicFramePr>
        <p:xfrm>
          <a:off x="7418768" y="2276872"/>
          <a:ext cx="1800200" cy="457200"/>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3798943800"/>
                    </a:ext>
                  </a:extLst>
                </a:gridCol>
              </a:tblGrid>
              <a:tr h="370840">
                <a:tc>
                  <a:txBody>
                    <a:bodyPr/>
                    <a:lstStyle/>
                    <a:p>
                      <a:r>
                        <a:rPr lang="en-US" altLang="ko-KR" sz="1200" dirty="0"/>
                        <a:t>Fig-6 Columns needed and used for data analysis</a:t>
                      </a:r>
                      <a:endParaRPr lang="en-US" sz="1200" dirty="0"/>
                    </a:p>
                  </a:txBody>
                  <a:tcPr/>
                </a:tc>
                <a:extLst>
                  <a:ext uri="{0D108BD9-81ED-4DB2-BD59-A6C34878D82A}">
                    <a16:rowId xmlns:a16="http://schemas.microsoft.com/office/drawing/2014/main" val="2781136476"/>
                  </a:ext>
                </a:extLst>
              </a:tr>
            </a:tbl>
          </a:graphicData>
        </a:graphic>
      </p:graphicFrame>
      <p:pic>
        <p:nvPicPr>
          <p:cNvPr id="4" name="Picture 3">
            <a:extLst>
              <a:ext uri="{FF2B5EF4-FFF2-40B4-BE49-F238E27FC236}">
                <a16:creationId xmlns:a16="http://schemas.microsoft.com/office/drawing/2014/main" id="{5996EC6F-1900-C78D-EB98-08A9EDD265C6}"/>
              </a:ext>
            </a:extLst>
          </p:cNvPr>
          <p:cNvPicPr>
            <a:picLocks noChangeAspect="1"/>
          </p:cNvPicPr>
          <p:nvPr/>
        </p:nvPicPr>
        <p:blipFill>
          <a:blip r:embed="rId3"/>
          <a:stretch>
            <a:fillRect/>
          </a:stretch>
        </p:blipFill>
        <p:spPr>
          <a:xfrm>
            <a:off x="395536" y="1971863"/>
            <a:ext cx="7056784" cy="1608426"/>
          </a:xfrm>
          <a:prstGeom prst="rect">
            <a:avLst/>
          </a:prstGeom>
        </p:spPr>
      </p:pic>
      <p:graphicFrame>
        <p:nvGraphicFramePr>
          <p:cNvPr id="7" name="Table 6">
            <a:extLst>
              <a:ext uri="{FF2B5EF4-FFF2-40B4-BE49-F238E27FC236}">
                <a16:creationId xmlns:a16="http://schemas.microsoft.com/office/drawing/2014/main" id="{7EB26AA0-4B22-1103-A2C0-AA071C7CA080}"/>
              </a:ext>
            </a:extLst>
          </p:cNvPr>
          <p:cNvGraphicFramePr>
            <a:graphicFrameLocks noGrp="1"/>
          </p:cNvGraphicFramePr>
          <p:nvPr/>
        </p:nvGraphicFramePr>
        <p:xfrm>
          <a:off x="827585" y="3756662"/>
          <a:ext cx="2520280" cy="2945076"/>
        </p:xfrm>
        <a:graphic>
          <a:graphicData uri="http://schemas.openxmlformats.org/drawingml/2006/table">
            <a:tbl>
              <a:tblPr firstRow="1" firstCol="1" bandRow="1">
                <a:tableStyleId>{C083E6E3-FA7D-4D7B-A595-EF9225AFEA82}</a:tableStyleId>
              </a:tblPr>
              <a:tblGrid>
                <a:gridCol w="1592977">
                  <a:extLst>
                    <a:ext uri="{9D8B030D-6E8A-4147-A177-3AD203B41FA5}">
                      <a16:colId xmlns:a16="http://schemas.microsoft.com/office/drawing/2014/main" val="1787580669"/>
                    </a:ext>
                  </a:extLst>
                </a:gridCol>
                <a:gridCol w="927303">
                  <a:extLst>
                    <a:ext uri="{9D8B030D-6E8A-4147-A177-3AD203B41FA5}">
                      <a16:colId xmlns:a16="http://schemas.microsoft.com/office/drawing/2014/main" val="2381437172"/>
                    </a:ext>
                  </a:extLst>
                </a:gridCol>
              </a:tblGrid>
              <a:tr h="126771">
                <a:tc>
                  <a:txBody>
                    <a:bodyPr/>
                    <a:lstStyle/>
                    <a:p>
                      <a:pPr marL="0" marR="0" algn="just">
                        <a:lnSpc>
                          <a:spcPct val="107000"/>
                        </a:lnSpc>
                        <a:spcBef>
                          <a:spcPts val="0"/>
                        </a:spcBef>
                        <a:spcAft>
                          <a:spcPts val="0"/>
                        </a:spcAft>
                      </a:pPr>
                      <a:r>
                        <a:rPr lang="en-US" sz="1000" dirty="0">
                          <a:effectLst/>
                        </a:rPr>
                        <a:t>Column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Type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51000518"/>
                  </a:ext>
                </a:extLst>
              </a:tr>
              <a:tr h="126771">
                <a:tc>
                  <a:txBody>
                    <a:bodyPr/>
                    <a:lstStyle/>
                    <a:p>
                      <a:pPr marL="0" marR="0" algn="just">
                        <a:lnSpc>
                          <a:spcPct val="107000"/>
                        </a:lnSpc>
                        <a:spcBef>
                          <a:spcPts val="0"/>
                        </a:spcBef>
                        <a:spcAft>
                          <a:spcPts val="0"/>
                        </a:spcAft>
                      </a:pPr>
                      <a:r>
                        <a:rPr lang="en-US" sz="1000">
                          <a:effectLst/>
                        </a:rPr>
                        <a:t>TRIP ID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79975043"/>
                  </a:ext>
                </a:extLst>
              </a:tr>
              <a:tr h="126771">
                <a:tc>
                  <a:txBody>
                    <a:bodyPr/>
                    <a:lstStyle/>
                    <a:p>
                      <a:pPr marL="0" marR="0" algn="just">
                        <a:lnSpc>
                          <a:spcPct val="107000"/>
                        </a:lnSpc>
                        <a:spcBef>
                          <a:spcPts val="0"/>
                        </a:spcBef>
                        <a:spcAft>
                          <a:spcPts val="0"/>
                        </a:spcAft>
                      </a:pPr>
                      <a:r>
                        <a:rPr lang="en-US" sz="1000">
                          <a:effectLst/>
                        </a:rPr>
                        <a:t>START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Date &amp;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86285756"/>
                  </a:ext>
                </a:extLst>
              </a:tr>
              <a:tr h="126771">
                <a:tc>
                  <a:txBody>
                    <a:bodyPr/>
                    <a:lstStyle/>
                    <a:p>
                      <a:pPr marL="0" marR="0" algn="just">
                        <a:lnSpc>
                          <a:spcPct val="107000"/>
                        </a:lnSpc>
                        <a:spcBef>
                          <a:spcPts val="0"/>
                        </a:spcBef>
                        <a:spcAft>
                          <a:spcPts val="0"/>
                        </a:spcAft>
                      </a:pPr>
                      <a:r>
                        <a:rPr lang="en-US" sz="1000">
                          <a:effectLst/>
                        </a:rPr>
                        <a:t>STOP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Date &amp;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85546973"/>
                  </a:ext>
                </a:extLst>
              </a:tr>
              <a:tr h="126771">
                <a:tc>
                  <a:txBody>
                    <a:bodyPr/>
                    <a:lstStyle/>
                    <a:p>
                      <a:pPr marL="0" marR="0" algn="just">
                        <a:lnSpc>
                          <a:spcPct val="107000"/>
                        </a:lnSpc>
                        <a:spcBef>
                          <a:spcPts val="0"/>
                        </a:spcBef>
                        <a:spcAft>
                          <a:spcPts val="0"/>
                        </a:spcAft>
                      </a:pPr>
                      <a:r>
                        <a:rPr lang="en-US" sz="1000">
                          <a:effectLst/>
                        </a:rPr>
                        <a:t>BIKE ID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45482941"/>
                  </a:ext>
                </a:extLst>
              </a:tr>
              <a:tr h="126771">
                <a:tc>
                  <a:txBody>
                    <a:bodyPr/>
                    <a:lstStyle/>
                    <a:p>
                      <a:pPr marL="0" marR="0" algn="just">
                        <a:lnSpc>
                          <a:spcPct val="107000"/>
                        </a:lnSpc>
                        <a:spcBef>
                          <a:spcPts val="0"/>
                        </a:spcBef>
                        <a:spcAft>
                          <a:spcPts val="0"/>
                        </a:spcAft>
                      </a:pPr>
                      <a:r>
                        <a:rPr lang="en-US" sz="1000">
                          <a:effectLst/>
                        </a:rPr>
                        <a:t>TRIP DURATION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73026211"/>
                  </a:ext>
                </a:extLst>
              </a:tr>
              <a:tr h="126771">
                <a:tc>
                  <a:txBody>
                    <a:bodyPr/>
                    <a:lstStyle/>
                    <a:p>
                      <a:pPr marL="0" marR="0" algn="just">
                        <a:lnSpc>
                          <a:spcPct val="107000"/>
                        </a:lnSpc>
                        <a:spcBef>
                          <a:spcPts val="0"/>
                        </a:spcBef>
                        <a:spcAft>
                          <a:spcPts val="0"/>
                        </a:spcAft>
                      </a:pPr>
                      <a:r>
                        <a:rPr lang="en-US" sz="1000" dirty="0">
                          <a:effectLst/>
                        </a:rPr>
                        <a:t>FROM STATION ID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49605498"/>
                  </a:ext>
                </a:extLst>
              </a:tr>
              <a:tr h="126771">
                <a:tc>
                  <a:txBody>
                    <a:bodyPr/>
                    <a:lstStyle/>
                    <a:p>
                      <a:pPr marL="0" marR="0" algn="just">
                        <a:lnSpc>
                          <a:spcPct val="107000"/>
                        </a:lnSpc>
                        <a:spcBef>
                          <a:spcPts val="0"/>
                        </a:spcBef>
                        <a:spcAft>
                          <a:spcPts val="0"/>
                        </a:spcAft>
                      </a:pPr>
                      <a:r>
                        <a:rPr lang="en-US" sz="1000" dirty="0">
                          <a:effectLst/>
                        </a:rPr>
                        <a:t>FROM STATION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5897498"/>
                  </a:ext>
                </a:extLst>
              </a:tr>
              <a:tr h="126771">
                <a:tc>
                  <a:txBody>
                    <a:bodyPr/>
                    <a:lstStyle/>
                    <a:p>
                      <a:pPr marL="0" marR="0" algn="just">
                        <a:lnSpc>
                          <a:spcPct val="107000"/>
                        </a:lnSpc>
                        <a:spcBef>
                          <a:spcPts val="0"/>
                        </a:spcBef>
                        <a:spcAft>
                          <a:spcPts val="0"/>
                        </a:spcAft>
                      </a:pPr>
                      <a:r>
                        <a:rPr lang="en-US" sz="1000" dirty="0">
                          <a:effectLst/>
                        </a:rPr>
                        <a:t>TO STATION ID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19786483"/>
                  </a:ext>
                </a:extLst>
              </a:tr>
              <a:tr h="126771">
                <a:tc>
                  <a:txBody>
                    <a:bodyPr/>
                    <a:lstStyle/>
                    <a:p>
                      <a:pPr marL="0" marR="0" algn="just">
                        <a:lnSpc>
                          <a:spcPct val="107000"/>
                        </a:lnSpc>
                        <a:spcBef>
                          <a:spcPts val="0"/>
                        </a:spcBef>
                        <a:spcAft>
                          <a:spcPts val="0"/>
                        </a:spcAft>
                      </a:pPr>
                      <a:r>
                        <a:rPr lang="en-US" sz="1000" dirty="0">
                          <a:effectLst/>
                        </a:rPr>
                        <a:t>TO STATION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01695485"/>
                  </a:ext>
                </a:extLst>
              </a:tr>
              <a:tr h="126771">
                <a:tc>
                  <a:txBody>
                    <a:bodyPr/>
                    <a:lstStyle/>
                    <a:p>
                      <a:pPr marL="0" marR="0" algn="just">
                        <a:lnSpc>
                          <a:spcPct val="107000"/>
                        </a:lnSpc>
                        <a:spcBef>
                          <a:spcPts val="0"/>
                        </a:spcBef>
                        <a:spcAft>
                          <a:spcPts val="0"/>
                        </a:spcAft>
                      </a:pPr>
                      <a:r>
                        <a:rPr lang="en-US" sz="1000" dirty="0">
                          <a:effectLst/>
                        </a:rPr>
                        <a:t>USER TYPE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65738701"/>
                  </a:ext>
                </a:extLst>
              </a:tr>
              <a:tr h="126771">
                <a:tc>
                  <a:txBody>
                    <a:bodyPr/>
                    <a:lstStyle/>
                    <a:p>
                      <a:pPr marL="0" marR="0" algn="just">
                        <a:lnSpc>
                          <a:spcPct val="107000"/>
                        </a:lnSpc>
                        <a:spcBef>
                          <a:spcPts val="0"/>
                        </a:spcBef>
                        <a:spcAft>
                          <a:spcPts val="0"/>
                        </a:spcAft>
                      </a:pPr>
                      <a:r>
                        <a:rPr lang="en-US" sz="1000" dirty="0">
                          <a:effectLst/>
                        </a:rPr>
                        <a:t>GENDER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92069306"/>
                  </a:ext>
                </a:extLst>
              </a:tr>
              <a:tr h="126771">
                <a:tc>
                  <a:txBody>
                    <a:bodyPr/>
                    <a:lstStyle/>
                    <a:p>
                      <a:pPr marL="0" marR="0" algn="just">
                        <a:lnSpc>
                          <a:spcPct val="107000"/>
                        </a:lnSpc>
                        <a:spcBef>
                          <a:spcPts val="0"/>
                        </a:spcBef>
                        <a:spcAft>
                          <a:spcPts val="0"/>
                        </a:spcAft>
                      </a:pPr>
                      <a:r>
                        <a:rPr lang="en-US" sz="1000">
                          <a:effectLst/>
                        </a:rPr>
                        <a:t>BIRTH YEAR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13294105"/>
                  </a:ext>
                </a:extLst>
              </a:tr>
              <a:tr h="126771">
                <a:tc>
                  <a:txBody>
                    <a:bodyPr/>
                    <a:lstStyle/>
                    <a:p>
                      <a:pPr marL="0" marR="0" algn="just">
                        <a:lnSpc>
                          <a:spcPct val="107000"/>
                        </a:lnSpc>
                        <a:spcBef>
                          <a:spcPts val="0"/>
                        </a:spcBef>
                        <a:spcAft>
                          <a:spcPts val="0"/>
                        </a:spcAft>
                      </a:pPr>
                      <a:r>
                        <a:rPr lang="en-US" sz="1000">
                          <a:effectLst/>
                        </a:rPr>
                        <a:t>FROM LATITUDE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30512938"/>
                  </a:ext>
                </a:extLst>
              </a:tr>
              <a:tr h="126771">
                <a:tc>
                  <a:txBody>
                    <a:bodyPr/>
                    <a:lstStyle/>
                    <a:p>
                      <a:pPr marL="0" marR="0" algn="just">
                        <a:lnSpc>
                          <a:spcPct val="107000"/>
                        </a:lnSpc>
                        <a:spcBef>
                          <a:spcPts val="0"/>
                        </a:spcBef>
                        <a:spcAft>
                          <a:spcPts val="0"/>
                        </a:spcAft>
                      </a:pPr>
                      <a:r>
                        <a:rPr lang="en-US" sz="1000">
                          <a:effectLst/>
                        </a:rPr>
                        <a:t>FROM LONGITUDE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7692905"/>
                  </a:ext>
                </a:extLst>
              </a:tr>
              <a:tr h="126771">
                <a:tc>
                  <a:txBody>
                    <a:bodyPr/>
                    <a:lstStyle/>
                    <a:p>
                      <a:pPr marL="0" marR="0" algn="just">
                        <a:lnSpc>
                          <a:spcPct val="107000"/>
                        </a:lnSpc>
                        <a:spcBef>
                          <a:spcPts val="0"/>
                        </a:spcBef>
                        <a:spcAft>
                          <a:spcPts val="0"/>
                        </a:spcAft>
                      </a:pPr>
                      <a:r>
                        <a:rPr lang="en-US" sz="1000">
                          <a:effectLst/>
                        </a:rPr>
                        <a:t>FROM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Point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22675180"/>
                  </a:ext>
                </a:extLst>
              </a:tr>
              <a:tr h="126771">
                <a:tc>
                  <a:txBody>
                    <a:bodyPr/>
                    <a:lstStyle/>
                    <a:p>
                      <a:pPr marL="0" marR="0" algn="just">
                        <a:lnSpc>
                          <a:spcPct val="107000"/>
                        </a:lnSpc>
                        <a:spcBef>
                          <a:spcPts val="0"/>
                        </a:spcBef>
                        <a:spcAft>
                          <a:spcPts val="0"/>
                        </a:spcAft>
                      </a:pPr>
                      <a:r>
                        <a:rPr lang="en-US" sz="1000">
                          <a:effectLst/>
                        </a:rPr>
                        <a:t>TO LATITUDE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8749253"/>
                  </a:ext>
                </a:extLst>
              </a:tr>
              <a:tr h="126771">
                <a:tc>
                  <a:txBody>
                    <a:bodyPr/>
                    <a:lstStyle/>
                    <a:p>
                      <a:pPr marL="0" marR="0" algn="just">
                        <a:lnSpc>
                          <a:spcPct val="107000"/>
                        </a:lnSpc>
                        <a:spcBef>
                          <a:spcPts val="0"/>
                        </a:spcBef>
                        <a:spcAft>
                          <a:spcPts val="0"/>
                        </a:spcAft>
                      </a:pPr>
                      <a:r>
                        <a:rPr lang="en-US" sz="1000">
                          <a:effectLst/>
                        </a:rPr>
                        <a:t>TO LONGITUDE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65690596"/>
                  </a:ext>
                </a:extLst>
              </a:tr>
              <a:tr h="126771">
                <a:tc>
                  <a:txBody>
                    <a:bodyPr/>
                    <a:lstStyle/>
                    <a:p>
                      <a:pPr marL="0" marR="0" algn="just">
                        <a:lnSpc>
                          <a:spcPct val="107000"/>
                        </a:lnSpc>
                        <a:spcBef>
                          <a:spcPts val="0"/>
                        </a:spcBef>
                        <a:spcAft>
                          <a:spcPts val="0"/>
                        </a:spcAft>
                      </a:pPr>
                      <a:r>
                        <a:rPr lang="en-US" sz="1000">
                          <a:effectLst/>
                        </a:rPr>
                        <a:t>TO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dirty="0">
                          <a:effectLst/>
                        </a:rPr>
                        <a:t>Point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8895997"/>
                  </a:ext>
                </a:extLst>
              </a:tr>
            </a:tbl>
          </a:graphicData>
        </a:graphic>
      </p:graphicFrame>
      <p:sp>
        <p:nvSpPr>
          <p:cNvPr id="10" name="TextBox 9">
            <a:extLst>
              <a:ext uri="{FF2B5EF4-FFF2-40B4-BE49-F238E27FC236}">
                <a16:creationId xmlns:a16="http://schemas.microsoft.com/office/drawing/2014/main" id="{BE4F9094-C64B-0A36-FF07-47BD408A3D9C}"/>
              </a:ext>
            </a:extLst>
          </p:cNvPr>
          <p:cNvSpPr txBox="1"/>
          <p:nvPr/>
        </p:nvSpPr>
        <p:spPr>
          <a:xfrm>
            <a:off x="3388374" y="4941168"/>
            <a:ext cx="2367251" cy="369332"/>
          </a:xfrm>
          <a:prstGeom prst="rect">
            <a:avLst/>
          </a:prstGeom>
          <a:noFill/>
        </p:spPr>
        <p:txBody>
          <a:bodyPr wrap="none" rtlCol="0">
            <a:spAutoFit/>
          </a:bodyPr>
          <a:lstStyle/>
          <a:p>
            <a:r>
              <a:rPr lang="en-US" dirty="0"/>
              <a:t>Table -1 Data Attributes</a:t>
            </a:r>
          </a:p>
        </p:txBody>
      </p:sp>
      <p:sp>
        <p:nvSpPr>
          <p:cNvPr id="6" name="제목 1">
            <a:extLst>
              <a:ext uri="{FF2B5EF4-FFF2-40B4-BE49-F238E27FC236}">
                <a16:creationId xmlns:a16="http://schemas.microsoft.com/office/drawing/2014/main" id="{275772A9-995F-8BDA-B217-966AE7959E1E}"/>
              </a:ext>
            </a:extLst>
          </p:cNvPr>
          <p:cNvSpPr>
            <a:spLocks noGrp="1"/>
          </p:cNvSpPr>
          <p:nvPr>
            <p:ph type="title"/>
          </p:nvPr>
        </p:nvSpPr>
        <p:spPr>
          <a:xfrm>
            <a:off x="120897" y="106113"/>
            <a:ext cx="7661196" cy="796908"/>
          </a:xfrm>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Tree>
    <p:extLst>
      <p:ext uri="{BB962C8B-B14F-4D97-AF65-F5344CB8AC3E}">
        <p14:creationId xmlns:p14="http://schemas.microsoft.com/office/powerpoint/2010/main" val="248070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New features start time, stop time, day of week, weekday, weekend, month numbers have been mapped to words using dictionary.</a:t>
            </a:r>
          </a:p>
          <a:p>
            <a:pPr marL="0" indent="0"/>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790330123"/>
              </p:ext>
            </p:extLst>
          </p:nvPr>
        </p:nvGraphicFramePr>
        <p:xfrm>
          <a:off x="1987972" y="5949280"/>
          <a:ext cx="4032448" cy="370840"/>
        </p:xfrm>
        <a:graphic>
          <a:graphicData uri="http://schemas.openxmlformats.org/drawingml/2006/table">
            <a:tbl>
              <a:tblPr firstRow="1" bandRow="1">
                <a:tableStyleId>{2D5ABB26-0587-4C30-8999-92F81FD0307C}</a:tableStyleId>
              </a:tblPr>
              <a:tblGrid>
                <a:gridCol w="4032448">
                  <a:extLst>
                    <a:ext uri="{9D8B030D-6E8A-4147-A177-3AD203B41FA5}">
                      <a16:colId xmlns:a16="http://schemas.microsoft.com/office/drawing/2014/main" val="3798943800"/>
                    </a:ext>
                  </a:extLst>
                </a:gridCol>
              </a:tblGrid>
              <a:tr h="370840">
                <a:tc>
                  <a:txBody>
                    <a:bodyPr/>
                    <a:lstStyle/>
                    <a:p>
                      <a:r>
                        <a:rPr lang="en-US" altLang="ko-KR" sz="1400" dirty="0"/>
                        <a:t>Fig-7 Adding features &amp; mapping months in words</a:t>
                      </a:r>
                      <a:endParaRPr lang="en-US" sz="1400" dirty="0"/>
                    </a:p>
                  </a:txBody>
                  <a:tcPr/>
                </a:tc>
                <a:extLst>
                  <a:ext uri="{0D108BD9-81ED-4DB2-BD59-A6C34878D82A}">
                    <a16:rowId xmlns:a16="http://schemas.microsoft.com/office/drawing/2014/main" val="2781136476"/>
                  </a:ext>
                </a:extLst>
              </a:tr>
            </a:tbl>
          </a:graphicData>
        </a:graphic>
      </p:graphicFrame>
      <p:pic>
        <p:nvPicPr>
          <p:cNvPr id="5" name="Picture 4">
            <a:extLst>
              <a:ext uri="{FF2B5EF4-FFF2-40B4-BE49-F238E27FC236}">
                <a16:creationId xmlns:a16="http://schemas.microsoft.com/office/drawing/2014/main" id="{A96B63C2-2850-7658-8007-1478409F75F5}"/>
              </a:ext>
            </a:extLst>
          </p:cNvPr>
          <p:cNvPicPr>
            <a:picLocks noChangeAspect="1"/>
          </p:cNvPicPr>
          <p:nvPr/>
        </p:nvPicPr>
        <p:blipFill>
          <a:blip r:embed="rId3"/>
          <a:stretch>
            <a:fillRect/>
          </a:stretch>
        </p:blipFill>
        <p:spPr>
          <a:xfrm>
            <a:off x="1979712" y="2307832"/>
            <a:ext cx="4246240" cy="3523622"/>
          </a:xfrm>
          <a:prstGeom prst="rect">
            <a:avLst/>
          </a:prstGeom>
        </p:spPr>
      </p:pic>
      <p:sp>
        <p:nvSpPr>
          <p:cNvPr id="6" name="제목 1">
            <a:extLst>
              <a:ext uri="{FF2B5EF4-FFF2-40B4-BE49-F238E27FC236}">
                <a16:creationId xmlns:a16="http://schemas.microsoft.com/office/drawing/2014/main" id="{2D4E26EC-F538-3BDD-67EE-43F4E7854B7E}"/>
              </a:ext>
            </a:extLst>
          </p:cNvPr>
          <p:cNvSpPr>
            <a:spLocks noGrp="1"/>
          </p:cNvSpPr>
          <p:nvPr>
            <p:ph type="title"/>
          </p:nvPr>
        </p:nvSpPr>
        <p:spPr>
          <a:xfrm>
            <a:off x="120897" y="106113"/>
            <a:ext cx="7661196" cy="796908"/>
          </a:xfrm>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Tree>
    <p:extLst>
      <p:ext uri="{BB962C8B-B14F-4D97-AF65-F5344CB8AC3E}">
        <p14:creationId xmlns:p14="http://schemas.microsoft.com/office/powerpoint/2010/main" val="24083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ANALYSIS (year wise top stations)</a:t>
            </a:r>
            <a:endParaRPr lang="ko-KR" altLang="en-US" dirty="0"/>
          </a:p>
        </p:txBody>
      </p:sp>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To solve business problem, we have found out top 10 pickup stations from the processed merged file.</a:t>
            </a:r>
          </a:p>
          <a:p>
            <a:pPr>
              <a:buFont typeface="Arial" panose="020B0604020202020204" pitchFamily="34" charset="0"/>
              <a:buChar char="•"/>
            </a:pPr>
            <a:r>
              <a:rPr lang="en-US" altLang="ko-KR" dirty="0"/>
              <a:t>Top 10 popular stations to begin a ride at?</a:t>
            </a:r>
          </a:p>
          <a:p>
            <a:pPr marL="0" indent="0"/>
            <a:endParaRPr lang="en-US" altLang="ko-KR" dirty="0"/>
          </a:p>
          <a:p>
            <a:pPr>
              <a:buFont typeface="Arial" panose="020B0604020202020204" pitchFamily="34" charset="0"/>
              <a:buChar char="•"/>
            </a:pPr>
            <a:endParaRPr lang="en-US" altLang="ko-KR" dirty="0"/>
          </a:p>
          <a:p>
            <a:pPr marL="0" indent="0"/>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349739566"/>
              </p:ext>
            </p:extLst>
          </p:nvPr>
        </p:nvGraphicFramePr>
        <p:xfrm>
          <a:off x="3093842" y="5521031"/>
          <a:ext cx="2808312" cy="370840"/>
        </p:xfrm>
        <a:graphic>
          <a:graphicData uri="http://schemas.openxmlformats.org/drawingml/2006/table">
            <a:tbl>
              <a:tblPr firstRow="1" bandRow="1">
                <a:tableStyleId>{2D5ABB26-0587-4C30-8999-92F81FD0307C}</a:tableStyleId>
              </a:tblPr>
              <a:tblGrid>
                <a:gridCol w="2808312">
                  <a:extLst>
                    <a:ext uri="{9D8B030D-6E8A-4147-A177-3AD203B41FA5}">
                      <a16:colId xmlns:a16="http://schemas.microsoft.com/office/drawing/2014/main" val="3798943800"/>
                    </a:ext>
                  </a:extLst>
                </a:gridCol>
              </a:tblGrid>
              <a:tr h="370840">
                <a:tc>
                  <a:txBody>
                    <a:bodyPr/>
                    <a:lstStyle/>
                    <a:p>
                      <a:r>
                        <a:rPr lang="en-US" altLang="ko-KR" sz="1400" dirty="0"/>
                        <a:t>Fig-8 Top 10 Popular pickup  Stations</a:t>
                      </a:r>
                      <a:endParaRPr lang="en-US" sz="1400" dirty="0"/>
                    </a:p>
                  </a:txBody>
                  <a:tcPr/>
                </a:tc>
                <a:extLst>
                  <a:ext uri="{0D108BD9-81ED-4DB2-BD59-A6C34878D82A}">
                    <a16:rowId xmlns:a16="http://schemas.microsoft.com/office/drawing/2014/main" val="2781136476"/>
                  </a:ext>
                </a:extLst>
              </a:tr>
            </a:tbl>
          </a:graphicData>
        </a:graphic>
      </p:graphicFrame>
      <p:pic>
        <p:nvPicPr>
          <p:cNvPr id="3" name="Picture 2">
            <a:extLst>
              <a:ext uri="{FF2B5EF4-FFF2-40B4-BE49-F238E27FC236}">
                <a16:creationId xmlns:a16="http://schemas.microsoft.com/office/drawing/2014/main" id="{4CDD07C1-E9E9-4121-ED09-A0FFC2B86EEA}"/>
              </a:ext>
            </a:extLst>
          </p:cNvPr>
          <p:cNvPicPr>
            <a:picLocks noChangeAspect="1"/>
          </p:cNvPicPr>
          <p:nvPr/>
        </p:nvPicPr>
        <p:blipFill>
          <a:blip r:embed="rId3"/>
          <a:stretch>
            <a:fillRect/>
          </a:stretch>
        </p:blipFill>
        <p:spPr>
          <a:xfrm>
            <a:off x="1763688" y="2492896"/>
            <a:ext cx="5468620" cy="2983230"/>
          </a:xfrm>
          <a:prstGeom prst="rect">
            <a:avLst/>
          </a:prstGeom>
        </p:spPr>
      </p:pic>
    </p:spTree>
    <p:extLst>
      <p:ext uri="{BB962C8B-B14F-4D97-AF65-F5344CB8AC3E}">
        <p14:creationId xmlns:p14="http://schemas.microsoft.com/office/powerpoint/2010/main" val="3108911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ANALYSIS (Popular Paths)</a:t>
            </a:r>
            <a:endParaRPr lang="ko-KR" altLang="en-US" dirty="0"/>
          </a:p>
        </p:txBody>
      </p:sp>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To solve business problem, we have found out top 10 pickup stations from the processed merged file.</a:t>
            </a:r>
          </a:p>
          <a:p>
            <a:pPr marL="0" indent="0"/>
            <a:endParaRPr lang="en-US" altLang="ko-KR" dirty="0"/>
          </a:p>
          <a:p>
            <a:pPr>
              <a:buFont typeface="Arial" panose="020B0604020202020204" pitchFamily="34" charset="0"/>
              <a:buChar char="•"/>
            </a:pPr>
            <a:r>
              <a:rPr lang="en-US" altLang="ko-KR" dirty="0"/>
              <a:t>Top 10 popular bike routes</a:t>
            </a:r>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158117021"/>
              </p:ext>
            </p:extLst>
          </p:nvPr>
        </p:nvGraphicFramePr>
        <p:xfrm>
          <a:off x="3280638" y="5877272"/>
          <a:ext cx="2582723" cy="370840"/>
        </p:xfrm>
        <a:graphic>
          <a:graphicData uri="http://schemas.openxmlformats.org/drawingml/2006/table">
            <a:tbl>
              <a:tblPr firstRow="1" bandRow="1">
                <a:tableStyleId>{2D5ABB26-0587-4C30-8999-92F81FD0307C}</a:tableStyleId>
              </a:tblPr>
              <a:tblGrid>
                <a:gridCol w="2582723">
                  <a:extLst>
                    <a:ext uri="{9D8B030D-6E8A-4147-A177-3AD203B41FA5}">
                      <a16:colId xmlns:a16="http://schemas.microsoft.com/office/drawing/2014/main" val="3798943800"/>
                    </a:ext>
                  </a:extLst>
                </a:gridCol>
              </a:tblGrid>
              <a:tr h="370840">
                <a:tc>
                  <a:txBody>
                    <a:bodyPr/>
                    <a:lstStyle/>
                    <a:p>
                      <a:r>
                        <a:rPr lang="en-US" altLang="ko-KR" sz="1400" dirty="0"/>
                        <a:t>Fig-10 Top 10 popular bike paths</a:t>
                      </a:r>
                      <a:endParaRPr lang="en-US" sz="1400" dirty="0"/>
                    </a:p>
                  </a:txBody>
                  <a:tcPr/>
                </a:tc>
                <a:extLst>
                  <a:ext uri="{0D108BD9-81ED-4DB2-BD59-A6C34878D82A}">
                    <a16:rowId xmlns:a16="http://schemas.microsoft.com/office/drawing/2014/main" val="2781136476"/>
                  </a:ext>
                </a:extLst>
              </a:tr>
            </a:tbl>
          </a:graphicData>
        </a:graphic>
      </p:graphicFrame>
      <p:pic>
        <p:nvPicPr>
          <p:cNvPr id="5" name="Picture 4" descr="Chart, bar chart&#10;&#10;Description automatically generated">
            <a:extLst>
              <a:ext uri="{FF2B5EF4-FFF2-40B4-BE49-F238E27FC236}">
                <a16:creationId xmlns:a16="http://schemas.microsoft.com/office/drawing/2014/main" id="{5EDFD7B9-23D8-2FF2-988E-5F9E60133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948" y="2713374"/>
            <a:ext cx="5708104" cy="3091890"/>
          </a:xfrm>
          <a:prstGeom prst="rect">
            <a:avLst/>
          </a:prstGeom>
        </p:spPr>
      </p:pic>
    </p:spTree>
    <p:extLst>
      <p:ext uri="{BB962C8B-B14F-4D97-AF65-F5344CB8AC3E}">
        <p14:creationId xmlns:p14="http://schemas.microsoft.com/office/powerpoint/2010/main" val="1171418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DATA ANALYSIS (Seasonal distribution of trips)</a:t>
            </a:r>
            <a:endParaRPr lang="ko-KR" altLang="en-US" dirty="0"/>
          </a:p>
        </p:txBody>
      </p:sp>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To solve business problem, we have found out top 10 pickup stations from the processed merged file.</a:t>
            </a:r>
          </a:p>
          <a:p>
            <a:pPr>
              <a:buFont typeface="Arial" panose="020B0604020202020204" pitchFamily="34" charset="0"/>
              <a:buChar char="•"/>
            </a:pPr>
            <a:r>
              <a:rPr lang="en-US" altLang="ko-KR" dirty="0"/>
              <a:t>Seasonal distribution of trips</a:t>
            </a:r>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861397054"/>
              </p:ext>
            </p:extLst>
          </p:nvPr>
        </p:nvGraphicFramePr>
        <p:xfrm>
          <a:off x="3280638" y="5877272"/>
          <a:ext cx="2731522" cy="370840"/>
        </p:xfrm>
        <a:graphic>
          <a:graphicData uri="http://schemas.openxmlformats.org/drawingml/2006/table">
            <a:tbl>
              <a:tblPr firstRow="1" bandRow="1">
                <a:tableStyleId>{2D5ABB26-0587-4C30-8999-92F81FD0307C}</a:tableStyleId>
              </a:tblPr>
              <a:tblGrid>
                <a:gridCol w="2731522">
                  <a:extLst>
                    <a:ext uri="{9D8B030D-6E8A-4147-A177-3AD203B41FA5}">
                      <a16:colId xmlns:a16="http://schemas.microsoft.com/office/drawing/2014/main" val="3798943800"/>
                    </a:ext>
                  </a:extLst>
                </a:gridCol>
              </a:tblGrid>
              <a:tr h="370840">
                <a:tc>
                  <a:txBody>
                    <a:bodyPr/>
                    <a:lstStyle/>
                    <a:p>
                      <a:r>
                        <a:rPr lang="en-US" altLang="ko-KR" sz="1400" dirty="0"/>
                        <a:t>Fig-11 Seasonal distribution of trips</a:t>
                      </a:r>
                      <a:endParaRPr lang="en-US" sz="1400" dirty="0"/>
                    </a:p>
                  </a:txBody>
                  <a:tcPr/>
                </a:tc>
                <a:extLst>
                  <a:ext uri="{0D108BD9-81ED-4DB2-BD59-A6C34878D82A}">
                    <a16:rowId xmlns:a16="http://schemas.microsoft.com/office/drawing/2014/main" val="2781136476"/>
                  </a:ext>
                </a:extLst>
              </a:tr>
            </a:tbl>
          </a:graphicData>
        </a:graphic>
      </p:graphicFrame>
      <p:pic>
        <p:nvPicPr>
          <p:cNvPr id="3" name="Picture 2" descr="Chart, sunburst chart&#10;&#10;Description automatically generated">
            <a:extLst>
              <a:ext uri="{FF2B5EF4-FFF2-40B4-BE49-F238E27FC236}">
                <a16:creationId xmlns:a16="http://schemas.microsoft.com/office/drawing/2014/main" id="{ED6ADE93-3D3F-9437-AAF6-BD0765E22C37}"/>
              </a:ext>
            </a:extLst>
          </p:cNvPr>
          <p:cNvPicPr>
            <a:picLocks noChangeAspect="1"/>
          </p:cNvPicPr>
          <p:nvPr/>
        </p:nvPicPr>
        <p:blipFill rotWithShape="1">
          <a:blip r:embed="rId3">
            <a:extLst>
              <a:ext uri="{28A0092B-C50C-407E-A947-70E740481C1C}">
                <a14:useLocalDpi xmlns:a14="http://schemas.microsoft.com/office/drawing/2010/main" val="0"/>
              </a:ext>
            </a:extLst>
          </a:blip>
          <a:srcRect l="25384"/>
          <a:stretch/>
        </p:blipFill>
        <p:spPr bwMode="auto">
          <a:xfrm>
            <a:off x="1600199" y="2852936"/>
            <a:ext cx="5943600" cy="2893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664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DATA ANALYSIS (</a:t>
            </a:r>
            <a:r>
              <a:rPr lang="en-US" sz="1800" dirty="0">
                <a:effectLst/>
                <a:latin typeface="Times New Roman" panose="02020603050405020304" pitchFamily="18" charset="0"/>
                <a:ea typeface="Calibri" panose="020F0502020204030204" pitchFamily="34" charset="0"/>
              </a:rPr>
              <a:t>Trip distribution by gender and day of the week</a:t>
            </a:r>
            <a:r>
              <a:rPr lang="en-US" altLang="ko-KR" dirty="0"/>
              <a:t>)</a:t>
            </a:r>
            <a:endParaRPr lang="ko-KR" altLang="en-US" dirty="0"/>
          </a:p>
        </p:txBody>
      </p:sp>
      <p:sp>
        <p:nvSpPr>
          <p:cNvPr id="37" name="내용 개체 틀 36"/>
          <p:cNvSpPr>
            <a:spLocks noGrp="1"/>
          </p:cNvSpPr>
          <p:nvPr>
            <p:ph idx="1"/>
          </p:nvPr>
        </p:nvSpPr>
        <p:spPr>
          <a:xfrm>
            <a:off x="120897" y="1121583"/>
            <a:ext cx="8496944" cy="4881686"/>
          </a:xfrm>
        </p:spPr>
        <p:txBody>
          <a:bodyPr/>
          <a:lstStyle/>
          <a:p>
            <a:pPr>
              <a:buFont typeface="Arial" panose="020B0604020202020204" pitchFamily="34" charset="0"/>
              <a:buChar char="•"/>
            </a:pPr>
            <a:r>
              <a:rPr lang="en-US" altLang="ko-KR" dirty="0"/>
              <a:t>Trip distribution by gender and day of the week</a:t>
            </a: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2446956785"/>
              </p:ext>
            </p:extLst>
          </p:nvPr>
        </p:nvGraphicFramePr>
        <p:xfrm>
          <a:off x="2339752" y="6499828"/>
          <a:ext cx="4248472" cy="370840"/>
        </p:xfrm>
        <a:graphic>
          <a:graphicData uri="http://schemas.openxmlformats.org/drawingml/2006/table">
            <a:tbl>
              <a:tblPr firstRow="1" bandRow="1">
                <a:tableStyleId>{2D5ABB26-0587-4C30-8999-92F81FD0307C}</a:tableStyleId>
              </a:tblPr>
              <a:tblGrid>
                <a:gridCol w="4248472">
                  <a:extLst>
                    <a:ext uri="{9D8B030D-6E8A-4147-A177-3AD203B41FA5}">
                      <a16:colId xmlns:a16="http://schemas.microsoft.com/office/drawing/2014/main" val="3798943800"/>
                    </a:ext>
                  </a:extLst>
                </a:gridCol>
              </a:tblGrid>
              <a:tr h="370840">
                <a:tc>
                  <a:txBody>
                    <a:bodyPr/>
                    <a:lstStyle/>
                    <a:p>
                      <a:r>
                        <a:rPr lang="en-US" altLang="ko-KR" sz="1400" dirty="0"/>
                        <a:t>Fig-12 Trip distribution by gender and day of the week</a:t>
                      </a:r>
                      <a:endParaRPr lang="en-US" sz="1400" dirty="0"/>
                    </a:p>
                  </a:txBody>
                  <a:tcPr/>
                </a:tc>
                <a:extLst>
                  <a:ext uri="{0D108BD9-81ED-4DB2-BD59-A6C34878D82A}">
                    <a16:rowId xmlns:a16="http://schemas.microsoft.com/office/drawing/2014/main" val="2781136476"/>
                  </a:ext>
                </a:extLst>
              </a:tr>
            </a:tbl>
          </a:graphicData>
        </a:graphic>
      </p:graphicFrame>
      <p:pic>
        <p:nvPicPr>
          <p:cNvPr id="4" name="Picture 3">
            <a:extLst>
              <a:ext uri="{FF2B5EF4-FFF2-40B4-BE49-F238E27FC236}">
                <a16:creationId xmlns:a16="http://schemas.microsoft.com/office/drawing/2014/main" id="{5C17C8FC-C8D8-3ABC-6B8B-9478B66C7723}"/>
              </a:ext>
            </a:extLst>
          </p:cNvPr>
          <p:cNvPicPr>
            <a:picLocks noChangeAspect="1"/>
          </p:cNvPicPr>
          <p:nvPr/>
        </p:nvPicPr>
        <p:blipFill rotWithShape="1">
          <a:blip r:embed="rId3">
            <a:extLst>
              <a:ext uri="{28A0092B-C50C-407E-A947-70E740481C1C}">
                <a14:useLocalDpi xmlns:a14="http://schemas.microsoft.com/office/drawing/2010/main" val="0"/>
              </a:ext>
            </a:extLst>
          </a:blip>
          <a:srcRect t="2963" b="2871"/>
          <a:stretch/>
        </p:blipFill>
        <p:spPr bwMode="auto">
          <a:xfrm>
            <a:off x="2483768" y="1426001"/>
            <a:ext cx="3960440" cy="50044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4739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8350-EF66-A3FE-2B08-266F0142F0B8}"/>
              </a:ext>
            </a:extLst>
          </p:cNvPr>
          <p:cNvSpPr>
            <a:spLocks noGrp="1"/>
          </p:cNvSpPr>
          <p:nvPr>
            <p:ph type="title"/>
          </p:nvPr>
        </p:nvSpPr>
        <p:spPr/>
        <p:txBody>
          <a:bodyPr/>
          <a:lstStyle/>
          <a:p>
            <a:r>
              <a:rPr lang="en-US" dirty="0"/>
              <a:t>CONCLUSION AND FINDINGS</a:t>
            </a:r>
            <a:endParaRPr lang="en-IN" dirty="0"/>
          </a:p>
        </p:txBody>
      </p:sp>
      <p:sp>
        <p:nvSpPr>
          <p:cNvPr id="4" name="내용 개체 틀 36">
            <a:extLst>
              <a:ext uri="{FF2B5EF4-FFF2-40B4-BE49-F238E27FC236}">
                <a16:creationId xmlns:a16="http://schemas.microsoft.com/office/drawing/2014/main" id="{45A1778B-6CE6-DDB0-D278-EFD33C10E0B0}"/>
              </a:ext>
            </a:extLst>
          </p:cNvPr>
          <p:cNvSpPr txBox="1">
            <a:spLocks/>
          </p:cNvSpPr>
          <p:nvPr/>
        </p:nvSpPr>
        <p:spPr>
          <a:xfrm>
            <a:off x="395536" y="1628800"/>
            <a:ext cx="8402525" cy="48816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50000"/>
                    <a:lumOff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50000"/>
                    <a:lumOff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50000"/>
                    <a:lumOff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50000"/>
                    <a:lumOff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50000"/>
                    <a:lumOff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ko-KR" dirty="0"/>
              <a:t>We did develop our python script from the raw data containing the information about the rides of 7 consecutive years from 2015-2022.</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We did find the count and calculated the percentage of round trips and we found them to be 787,236 and 3.71%. respectively.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These findings are important from business point of view because </a:t>
            </a:r>
            <a:r>
              <a:rPr lang="en-US" dirty="0">
                <a:effectLst/>
                <a:ea typeface="Calibri" panose="020F0502020204030204" pitchFamily="34" charset="0"/>
              </a:rPr>
              <a:t>the service provider needs to rebalance the bikes from low-demand to high-demand stations.</a:t>
            </a:r>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When it comes to the usage of bikes over a period of 7 years, we observe the upward graph in the usage both my male and female riders having </a:t>
            </a:r>
            <a:r>
              <a:rPr lang="en-US" dirty="0">
                <a:effectLst/>
                <a:ea typeface="Calibri" panose="020F0502020204030204" pitchFamily="34" charset="0"/>
              </a:rPr>
              <a:t>Lake Shore Drive &amp; Monroe Street to Streeter &amp; Grand Ave </a:t>
            </a:r>
            <a:r>
              <a:rPr lang="en-US" dirty="0">
                <a:ea typeface="Calibri" panose="020F0502020204030204" pitchFamily="34" charset="0"/>
              </a:rPr>
              <a:t>being </a:t>
            </a:r>
            <a:r>
              <a:rPr lang="en-US" dirty="0">
                <a:effectLst/>
                <a:ea typeface="Calibri" panose="020F0502020204030204" pitchFamily="34" charset="0"/>
              </a:rPr>
              <a:t>the most popular routes.</a:t>
            </a:r>
            <a:endParaRPr lang="en-US" altLang="ko-KR" dirty="0"/>
          </a:p>
          <a:p>
            <a:pPr marL="0" indent="0"/>
            <a:endParaRPr lang="en-US" altLang="ko-KR" dirty="0"/>
          </a:p>
          <a:p>
            <a:pPr>
              <a:buFont typeface="Arial" panose="020B0604020202020204" pitchFamily="34" charset="0"/>
              <a:buChar char="•"/>
            </a:pPr>
            <a:r>
              <a:rPr lang="en-US" altLang="ko-KR" dirty="0"/>
              <a:t>The graph pattern is also observed to be upward in summers and decreasing gradually during the winter months.</a:t>
            </a:r>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p:txBody>
      </p:sp>
    </p:spTree>
    <p:extLst>
      <p:ext uri="{BB962C8B-B14F-4D97-AF65-F5344CB8AC3E}">
        <p14:creationId xmlns:p14="http://schemas.microsoft.com/office/powerpoint/2010/main" val="385832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solidFill>
                  <a:srgbClr val="FF610B"/>
                </a:solidFill>
              </a:rPr>
              <a:t>T</a:t>
            </a:r>
            <a:r>
              <a:rPr lang="en-US" altLang="ko-KR"/>
              <a:t>HANK </a:t>
            </a:r>
            <a:r>
              <a:rPr lang="en-US" altLang="ko-KR">
                <a:solidFill>
                  <a:srgbClr val="D3D774"/>
                </a:solidFill>
              </a:rPr>
              <a:t>Y</a:t>
            </a:r>
            <a:r>
              <a:rPr lang="en-US" altLang="ko-KR"/>
              <a:t>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857356" y="1996817"/>
            <a:ext cx="2214578" cy="553998"/>
          </a:xfrm>
          <a:prstGeom prst="rect">
            <a:avLst/>
          </a:prstGeom>
          <a:noFill/>
        </p:spPr>
        <p:txBody>
          <a:bodyPr wrap="square" rtlCol="0" anchor="ctr">
            <a:spAutoFit/>
          </a:bodyPr>
          <a:lstStyle/>
          <a:p>
            <a:pPr algn="r"/>
            <a:r>
              <a:rPr lang="en-US" altLang="ko-KR" sz="3000" b="1" dirty="0">
                <a:solidFill>
                  <a:schemeClr val="bg1"/>
                </a:solidFill>
                <a:effectLst>
                  <a:outerShdw blurRad="76200" dist="12700" algn="ctr" rotWithShape="0">
                    <a:prstClr val="black">
                      <a:alpha val="48000"/>
                    </a:prstClr>
                  </a:outerShdw>
                </a:effectLst>
                <a:latin typeface="+mj-lt"/>
                <a:ea typeface="맑은 고딕" pitchFamily="50" charset="-127"/>
              </a:rPr>
              <a:t>CONTENTS</a:t>
            </a:r>
            <a:endParaRPr lang="ko-KR" altLang="en-US" sz="3000" b="1" dirty="0">
              <a:solidFill>
                <a:schemeClr val="bg1"/>
              </a:solidFill>
              <a:effectLst>
                <a:outerShdw blurRad="76200" dist="12700" algn="ctr" rotWithShape="0">
                  <a:prstClr val="black">
                    <a:alpha val="48000"/>
                  </a:prstClr>
                </a:outerShdw>
              </a:effectLst>
              <a:latin typeface="+mj-lt"/>
              <a:ea typeface="맑은 고딕" pitchFamily="50" charset="-127"/>
            </a:endParaRPr>
          </a:p>
        </p:txBody>
      </p:sp>
      <p:grpSp>
        <p:nvGrpSpPr>
          <p:cNvPr id="3" name="그룹 2"/>
          <p:cNvGrpSpPr/>
          <p:nvPr/>
        </p:nvGrpSpPr>
        <p:grpSpPr>
          <a:xfrm>
            <a:off x="5182627" y="1090381"/>
            <a:ext cx="3439893" cy="676627"/>
            <a:chOff x="4572000" y="1772816"/>
            <a:chExt cx="3439893" cy="676627"/>
          </a:xfrm>
        </p:grpSpPr>
        <p:sp>
          <p:nvSpPr>
            <p:cNvPr id="38" name="사각형: 둥근 모서리 37"/>
            <p:cNvSpPr/>
            <p:nvPr/>
          </p:nvSpPr>
          <p:spPr>
            <a:xfrm>
              <a:off x="4572000" y="1814418"/>
              <a:ext cx="565660" cy="565660"/>
            </a:xfrm>
            <a:prstGeom prst="roundRect">
              <a:avLst/>
            </a:prstGeom>
            <a:solidFill>
              <a:schemeClr val="bg1">
                <a:lumMod val="8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nvGrpSpPr>
            <p:cNvPr id="2" name="그룹 1"/>
            <p:cNvGrpSpPr/>
            <p:nvPr/>
          </p:nvGrpSpPr>
          <p:grpSpPr>
            <a:xfrm>
              <a:off x="4605808" y="1772816"/>
              <a:ext cx="3406085" cy="676627"/>
              <a:chOff x="5118327" y="1228160"/>
              <a:chExt cx="3406085" cy="676627"/>
            </a:xfrm>
          </p:grpSpPr>
          <p:grpSp>
            <p:nvGrpSpPr>
              <p:cNvPr id="87" name="그룹 86"/>
              <p:cNvGrpSpPr/>
              <p:nvPr/>
            </p:nvGrpSpPr>
            <p:grpSpPr>
              <a:xfrm>
                <a:off x="5679955" y="1228160"/>
                <a:ext cx="2844457" cy="676627"/>
                <a:chOff x="5977743" y="2255467"/>
                <a:chExt cx="2844457" cy="676627"/>
              </a:xfrm>
            </p:grpSpPr>
            <p:sp>
              <p:nvSpPr>
                <p:cNvPr id="88" name="Text Box 5"/>
                <p:cNvSpPr txBox="1">
                  <a:spLocks noChangeArrowheads="1"/>
                </p:cNvSpPr>
                <p:nvPr/>
              </p:nvSpPr>
              <p:spPr bwMode="auto">
                <a:xfrm>
                  <a:off x="5977743" y="2255467"/>
                  <a:ext cx="252187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solidFill>
                        <a:schemeClr val="tx1">
                          <a:lumMod val="65000"/>
                          <a:lumOff val="35000"/>
                        </a:schemeClr>
                      </a:solidFill>
                      <a:latin typeface="+mj-lt"/>
                      <a:ea typeface="맑은 고딕" pitchFamily="50" charset="-127"/>
                    </a:rPr>
                    <a:t>Business Target</a:t>
                  </a:r>
                </a:p>
              </p:txBody>
            </p:sp>
            <p:sp>
              <p:nvSpPr>
                <p:cNvPr id="89" name="Text Box 11"/>
                <p:cNvSpPr txBox="1">
                  <a:spLocks noChangeArrowheads="1"/>
                </p:cNvSpPr>
                <p:nvPr/>
              </p:nvSpPr>
              <p:spPr bwMode="auto">
                <a:xfrm>
                  <a:off x="6211839" y="2531984"/>
                  <a:ext cx="261036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Agenda</a:t>
                  </a:r>
                </a:p>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Objective</a:t>
                  </a:r>
                </a:p>
              </p:txBody>
            </p:sp>
          </p:grpSp>
          <p:sp>
            <p:nvSpPr>
              <p:cNvPr id="131" name="TextBox 13"/>
              <p:cNvSpPr txBox="1">
                <a:spLocks noChangeArrowheads="1"/>
              </p:cNvSpPr>
              <p:nvPr/>
            </p:nvSpPr>
            <p:spPr bwMode="auto">
              <a:xfrm>
                <a:off x="5118327" y="1296569"/>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chemeClr val="bg1"/>
                    </a:solidFill>
                    <a:latin typeface="+mj-lt"/>
                    <a:ea typeface="맑은 고딕" pitchFamily="50" charset="-127"/>
                  </a:rPr>
                  <a:t>01</a:t>
                </a:r>
                <a:endParaRPr lang="ko-KR" altLang="en-US" sz="2500" b="1" dirty="0">
                  <a:ln w="3175">
                    <a:noFill/>
                  </a:ln>
                  <a:solidFill>
                    <a:schemeClr val="bg1"/>
                  </a:solidFill>
                  <a:latin typeface="+mj-lt"/>
                  <a:ea typeface="맑은 고딕" pitchFamily="50" charset="-127"/>
                </a:endParaRPr>
              </a:p>
            </p:txBody>
          </p:sp>
        </p:grpSp>
      </p:grpSp>
      <p:grpSp>
        <p:nvGrpSpPr>
          <p:cNvPr id="40" name="그룹 39"/>
          <p:cNvGrpSpPr/>
          <p:nvPr/>
        </p:nvGrpSpPr>
        <p:grpSpPr>
          <a:xfrm>
            <a:off x="5182627" y="2089332"/>
            <a:ext cx="3205796" cy="607262"/>
            <a:chOff x="4572000" y="1772816"/>
            <a:chExt cx="3205796" cy="607262"/>
          </a:xfrm>
        </p:grpSpPr>
        <p:sp>
          <p:nvSpPr>
            <p:cNvPr id="41" name="사각형: 둥근 모서리 40"/>
            <p:cNvSpPr/>
            <p:nvPr/>
          </p:nvSpPr>
          <p:spPr>
            <a:xfrm>
              <a:off x="4572000" y="1814418"/>
              <a:ext cx="565660" cy="565660"/>
            </a:xfrm>
            <a:prstGeom prst="roundRect">
              <a:avLst/>
            </a:prstGeom>
            <a:solidFill>
              <a:schemeClr val="bg1">
                <a:lumMod val="8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nvGrpSpPr>
            <p:cNvPr id="42" name="그룹 41"/>
            <p:cNvGrpSpPr/>
            <p:nvPr/>
          </p:nvGrpSpPr>
          <p:grpSpPr>
            <a:xfrm>
              <a:off x="4605808" y="1772816"/>
              <a:ext cx="3171988" cy="573552"/>
              <a:chOff x="5118327" y="1228160"/>
              <a:chExt cx="3171988" cy="573552"/>
            </a:xfrm>
          </p:grpSpPr>
          <p:grpSp>
            <p:nvGrpSpPr>
              <p:cNvPr id="43" name="그룹 42"/>
              <p:cNvGrpSpPr/>
              <p:nvPr/>
            </p:nvGrpSpPr>
            <p:grpSpPr>
              <a:xfrm>
                <a:off x="5679954" y="1228160"/>
                <a:ext cx="2610361" cy="573552"/>
                <a:chOff x="5977742" y="2255467"/>
                <a:chExt cx="2610361" cy="573552"/>
              </a:xfrm>
            </p:grpSpPr>
            <p:sp>
              <p:nvSpPr>
                <p:cNvPr id="45" name="Text Box 5"/>
                <p:cNvSpPr txBox="1">
                  <a:spLocks noChangeArrowheads="1"/>
                </p:cNvSpPr>
                <p:nvPr/>
              </p:nvSpPr>
              <p:spPr bwMode="auto">
                <a:xfrm>
                  <a:off x="5977743" y="2255467"/>
                  <a:ext cx="252187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solidFill>
                        <a:schemeClr val="tx1">
                          <a:lumMod val="65000"/>
                          <a:lumOff val="35000"/>
                        </a:schemeClr>
                      </a:solidFill>
                      <a:latin typeface="+mj-lt"/>
                      <a:ea typeface="맑은 고딕" pitchFamily="50" charset="-127"/>
                    </a:rPr>
                    <a:t>Description of data</a:t>
                  </a:r>
                </a:p>
              </p:txBody>
            </p:sp>
            <p:sp>
              <p:nvSpPr>
                <p:cNvPr id="46" name="Text Box 11"/>
                <p:cNvSpPr txBox="1">
                  <a:spLocks noChangeArrowheads="1"/>
                </p:cNvSpPr>
                <p:nvPr/>
              </p:nvSpPr>
              <p:spPr bwMode="auto">
                <a:xfrm>
                  <a:off x="5977742" y="2582798"/>
                  <a:ext cx="2610361"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tx1">
                        <a:lumMod val="50000"/>
                        <a:lumOff val="50000"/>
                      </a:schemeClr>
                    </a:solidFill>
                    <a:latin typeface="+mj-lt"/>
                    <a:ea typeface="맑은 고딕" pitchFamily="50" charset="-127"/>
                    <a:cs typeface="굴림" pitchFamily="50" charset="-127"/>
                  </a:endParaRPr>
                </a:p>
              </p:txBody>
            </p:sp>
          </p:grpSp>
          <p:sp>
            <p:nvSpPr>
              <p:cNvPr id="44" name="TextBox 13"/>
              <p:cNvSpPr txBox="1">
                <a:spLocks noChangeArrowheads="1"/>
              </p:cNvSpPr>
              <p:nvPr/>
            </p:nvSpPr>
            <p:spPr bwMode="auto">
              <a:xfrm>
                <a:off x="5118327" y="1296569"/>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chemeClr val="bg1"/>
                    </a:solidFill>
                    <a:latin typeface="+mj-lt"/>
                    <a:ea typeface="맑은 고딕" pitchFamily="50" charset="-127"/>
                  </a:rPr>
                  <a:t>02</a:t>
                </a:r>
                <a:endParaRPr lang="ko-KR" altLang="en-US" sz="2500" b="1" dirty="0">
                  <a:ln w="3175">
                    <a:noFill/>
                  </a:ln>
                  <a:solidFill>
                    <a:schemeClr val="bg1"/>
                  </a:solidFill>
                  <a:latin typeface="+mj-lt"/>
                  <a:ea typeface="맑은 고딕" pitchFamily="50" charset="-127"/>
                </a:endParaRPr>
              </a:p>
            </p:txBody>
          </p:sp>
        </p:grpSp>
      </p:grpSp>
      <p:grpSp>
        <p:nvGrpSpPr>
          <p:cNvPr id="47" name="그룹 46"/>
          <p:cNvGrpSpPr/>
          <p:nvPr/>
        </p:nvGrpSpPr>
        <p:grpSpPr>
          <a:xfrm>
            <a:off x="5182627" y="3088283"/>
            <a:ext cx="3439894" cy="607262"/>
            <a:chOff x="4572000" y="1772816"/>
            <a:chExt cx="3439894" cy="607262"/>
          </a:xfrm>
        </p:grpSpPr>
        <p:sp>
          <p:nvSpPr>
            <p:cNvPr id="48" name="사각형: 둥근 모서리 47"/>
            <p:cNvSpPr/>
            <p:nvPr/>
          </p:nvSpPr>
          <p:spPr>
            <a:xfrm>
              <a:off x="4572000" y="1814418"/>
              <a:ext cx="565660" cy="565660"/>
            </a:xfrm>
            <a:prstGeom prst="roundRect">
              <a:avLst/>
            </a:prstGeom>
            <a:solidFill>
              <a:schemeClr val="bg1">
                <a:lumMod val="8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nvGrpSpPr>
            <p:cNvPr id="49" name="그룹 48"/>
            <p:cNvGrpSpPr/>
            <p:nvPr/>
          </p:nvGrpSpPr>
          <p:grpSpPr>
            <a:xfrm>
              <a:off x="4605808" y="1772816"/>
              <a:ext cx="3406086" cy="570653"/>
              <a:chOff x="5118327" y="1228160"/>
              <a:chExt cx="3406086" cy="570653"/>
            </a:xfrm>
          </p:grpSpPr>
          <p:grpSp>
            <p:nvGrpSpPr>
              <p:cNvPr id="50" name="그룹 49"/>
              <p:cNvGrpSpPr/>
              <p:nvPr/>
            </p:nvGrpSpPr>
            <p:grpSpPr>
              <a:xfrm>
                <a:off x="5679955" y="1228160"/>
                <a:ext cx="2844458" cy="570653"/>
                <a:chOff x="5977743" y="2255467"/>
                <a:chExt cx="2844458" cy="570653"/>
              </a:xfrm>
            </p:grpSpPr>
            <p:sp>
              <p:nvSpPr>
                <p:cNvPr id="52" name="Text Box 5"/>
                <p:cNvSpPr txBox="1">
                  <a:spLocks noChangeArrowheads="1"/>
                </p:cNvSpPr>
                <p:nvPr/>
              </p:nvSpPr>
              <p:spPr bwMode="auto">
                <a:xfrm>
                  <a:off x="5977743" y="2255467"/>
                  <a:ext cx="252187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solidFill>
                        <a:schemeClr val="tx1">
                          <a:lumMod val="65000"/>
                          <a:lumOff val="35000"/>
                        </a:schemeClr>
                      </a:solidFill>
                      <a:latin typeface="+mj-lt"/>
                      <a:ea typeface="맑은 고딕" pitchFamily="50" charset="-127"/>
                    </a:rPr>
                    <a:t>Transformation of Data</a:t>
                  </a:r>
                </a:p>
              </p:txBody>
            </p:sp>
            <p:sp>
              <p:nvSpPr>
                <p:cNvPr id="53" name="Text Box 11"/>
                <p:cNvSpPr txBox="1">
                  <a:spLocks noChangeArrowheads="1"/>
                </p:cNvSpPr>
                <p:nvPr/>
              </p:nvSpPr>
              <p:spPr bwMode="auto">
                <a:xfrm>
                  <a:off x="6211840" y="2579899"/>
                  <a:ext cx="2610361"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Data Reading</a:t>
                  </a:r>
                </a:p>
              </p:txBody>
            </p:sp>
          </p:grpSp>
          <p:sp>
            <p:nvSpPr>
              <p:cNvPr id="51" name="TextBox 13"/>
              <p:cNvSpPr txBox="1">
                <a:spLocks noChangeArrowheads="1"/>
              </p:cNvSpPr>
              <p:nvPr/>
            </p:nvSpPr>
            <p:spPr bwMode="auto">
              <a:xfrm>
                <a:off x="5118327" y="1296569"/>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chemeClr val="bg1"/>
                    </a:solidFill>
                    <a:latin typeface="+mj-lt"/>
                    <a:ea typeface="맑은 고딕" pitchFamily="50" charset="-127"/>
                  </a:rPr>
                  <a:t>03</a:t>
                </a:r>
                <a:endParaRPr lang="ko-KR" altLang="en-US" sz="2500" b="1" dirty="0">
                  <a:ln w="3175">
                    <a:noFill/>
                  </a:ln>
                  <a:solidFill>
                    <a:schemeClr val="bg1"/>
                  </a:solidFill>
                  <a:latin typeface="+mj-lt"/>
                  <a:ea typeface="맑은 고딕" pitchFamily="50" charset="-127"/>
                </a:endParaRPr>
              </a:p>
            </p:txBody>
          </p:sp>
        </p:grpSp>
      </p:grpSp>
      <p:grpSp>
        <p:nvGrpSpPr>
          <p:cNvPr id="54" name="그룹 53"/>
          <p:cNvGrpSpPr/>
          <p:nvPr/>
        </p:nvGrpSpPr>
        <p:grpSpPr>
          <a:xfrm>
            <a:off x="5182627" y="4027851"/>
            <a:ext cx="3439893" cy="980755"/>
            <a:chOff x="4572000" y="1713433"/>
            <a:chExt cx="3439893" cy="980755"/>
          </a:xfrm>
        </p:grpSpPr>
        <p:sp>
          <p:nvSpPr>
            <p:cNvPr id="55" name="사각형: 둥근 모서리 54"/>
            <p:cNvSpPr/>
            <p:nvPr/>
          </p:nvSpPr>
          <p:spPr>
            <a:xfrm>
              <a:off x="4572000" y="1814418"/>
              <a:ext cx="565660" cy="565660"/>
            </a:xfrm>
            <a:prstGeom prst="roundRect">
              <a:avLst/>
            </a:prstGeom>
            <a:solidFill>
              <a:schemeClr val="bg1">
                <a:lumMod val="8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nvGrpSpPr>
            <p:cNvPr id="56" name="그룹 55"/>
            <p:cNvGrpSpPr/>
            <p:nvPr/>
          </p:nvGrpSpPr>
          <p:grpSpPr>
            <a:xfrm>
              <a:off x="4605808" y="1713433"/>
              <a:ext cx="3406085" cy="980755"/>
              <a:chOff x="5118327" y="1168777"/>
              <a:chExt cx="3406085" cy="980755"/>
            </a:xfrm>
          </p:grpSpPr>
          <p:grpSp>
            <p:nvGrpSpPr>
              <p:cNvPr id="57" name="그룹 56"/>
              <p:cNvGrpSpPr/>
              <p:nvPr/>
            </p:nvGrpSpPr>
            <p:grpSpPr>
              <a:xfrm>
                <a:off x="5679955" y="1168777"/>
                <a:ext cx="2844457" cy="980755"/>
                <a:chOff x="5977743" y="2196084"/>
                <a:chExt cx="2844457" cy="980755"/>
              </a:xfrm>
            </p:grpSpPr>
            <p:sp>
              <p:nvSpPr>
                <p:cNvPr id="59" name="Text Box 5"/>
                <p:cNvSpPr txBox="1">
                  <a:spLocks noChangeArrowheads="1"/>
                </p:cNvSpPr>
                <p:nvPr/>
              </p:nvSpPr>
              <p:spPr bwMode="auto">
                <a:xfrm>
                  <a:off x="5977743" y="2196084"/>
                  <a:ext cx="252187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solidFill>
                        <a:schemeClr val="tx1">
                          <a:lumMod val="65000"/>
                          <a:lumOff val="35000"/>
                        </a:schemeClr>
                      </a:solidFill>
                      <a:latin typeface="+mj-lt"/>
                      <a:ea typeface="맑은 고딕" pitchFamily="50" charset="-127"/>
                    </a:rPr>
                    <a:t>Data Analysis</a:t>
                  </a:r>
                </a:p>
              </p:txBody>
            </p:sp>
            <p:sp>
              <p:nvSpPr>
                <p:cNvPr id="60" name="Text Box 11"/>
                <p:cNvSpPr txBox="1">
                  <a:spLocks noChangeArrowheads="1"/>
                </p:cNvSpPr>
                <p:nvPr/>
              </p:nvSpPr>
              <p:spPr bwMode="auto">
                <a:xfrm>
                  <a:off x="6211839" y="2468953"/>
                  <a:ext cx="2610361" cy="707886"/>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Year wise top stations</a:t>
                  </a:r>
                </a:p>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How many road trips</a:t>
                  </a:r>
                </a:p>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Most popular paths</a:t>
                  </a:r>
                </a:p>
                <a:p>
                  <a:pPr>
                    <a:lnSpc>
                      <a:spcPts val="1200"/>
                    </a:lnSpc>
                    <a:defRPr/>
                  </a:pPr>
                  <a:r>
                    <a:rPr lang="en-US" altLang="ko-KR" sz="1100" dirty="0">
                      <a:ln w="3175">
                        <a:noFill/>
                      </a:ln>
                      <a:solidFill>
                        <a:schemeClr val="tx1">
                          <a:lumMod val="50000"/>
                          <a:lumOff val="50000"/>
                        </a:schemeClr>
                      </a:solidFill>
                      <a:latin typeface="+mj-lt"/>
                      <a:ea typeface="맑은 고딕" pitchFamily="50" charset="-127"/>
                      <a:cs typeface="굴림" pitchFamily="50" charset="-127"/>
                    </a:rPr>
                    <a:t>Trip distribution</a:t>
                  </a:r>
                </a:p>
              </p:txBody>
            </p:sp>
          </p:grpSp>
          <p:sp>
            <p:nvSpPr>
              <p:cNvPr id="58" name="TextBox 13"/>
              <p:cNvSpPr txBox="1">
                <a:spLocks noChangeArrowheads="1"/>
              </p:cNvSpPr>
              <p:nvPr/>
            </p:nvSpPr>
            <p:spPr bwMode="auto">
              <a:xfrm>
                <a:off x="5118327" y="1296569"/>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chemeClr val="bg1"/>
                    </a:solidFill>
                    <a:latin typeface="+mj-lt"/>
                    <a:ea typeface="맑은 고딕" pitchFamily="50" charset="-127"/>
                  </a:rPr>
                  <a:t>04</a:t>
                </a:r>
                <a:endParaRPr lang="ko-KR" altLang="en-US" sz="2500" b="1" dirty="0">
                  <a:ln w="3175">
                    <a:noFill/>
                  </a:ln>
                  <a:solidFill>
                    <a:schemeClr val="bg1"/>
                  </a:solidFill>
                  <a:latin typeface="+mj-lt"/>
                  <a:ea typeface="맑은 고딕" pitchFamily="50" charset="-127"/>
                </a:endParaRPr>
              </a:p>
            </p:txBody>
          </p:sp>
        </p:grpSp>
      </p:grpSp>
      <p:grpSp>
        <p:nvGrpSpPr>
          <p:cNvPr id="61" name="그룹 60"/>
          <p:cNvGrpSpPr/>
          <p:nvPr/>
        </p:nvGrpSpPr>
        <p:grpSpPr>
          <a:xfrm>
            <a:off x="5182627" y="5086184"/>
            <a:ext cx="3205796" cy="607262"/>
            <a:chOff x="4572000" y="1772816"/>
            <a:chExt cx="3205796" cy="607262"/>
          </a:xfrm>
        </p:grpSpPr>
        <p:sp>
          <p:nvSpPr>
            <p:cNvPr id="62" name="사각형: 둥근 모서리 61"/>
            <p:cNvSpPr/>
            <p:nvPr/>
          </p:nvSpPr>
          <p:spPr>
            <a:xfrm>
              <a:off x="4572000" y="1814418"/>
              <a:ext cx="565660" cy="565660"/>
            </a:xfrm>
            <a:prstGeom prst="roundRect">
              <a:avLst/>
            </a:prstGeom>
            <a:solidFill>
              <a:schemeClr val="bg1">
                <a:lumMod val="85000"/>
              </a:schemeClr>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grpSp>
          <p:nvGrpSpPr>
            <p:cNvPr id="63" name="그룹 62"/>
            <p:cNvGrpSpPr/>
            <p:nvPr/>
          </p:nvGrpSpPr>
          <p:grpSpPr>
            <a:xfrm>
              <a:off x="4605808" y="1772816"/>
              <a:ext cx="3171988" cy="573552"/>
              <a:chOff x="5118327" y="1228160"/>
              <a:chExt cx="3171988" cy="573552"/>
            </a:xfrm>
          </p:grpSpPr>
          <p:grpSp>
            <p:nvGrpSpPr>
              <p:cNvPr id="64" name="그룹 63"/>
              <p:cNvGrpSpPr/>
              <p:nvPr/>
            </p:nvGrpSpPr>
            <p:grpSpPr>
              <a:xfrm>
                <a:off x="5679954" y="1228160"/>
                <a:ext cx="2610361" cy="573552"/>
                <a:chOff x="5977742" y="2255467"/>
                <a:chExt cx="2610361" cy="573552"/>
              </a:xfrm>
            </p:grpSpPr>
            <p:sp>
              <p:nvSpPr>
                <p:cNvPr id="66" name="Text Box 5"/>
                <p:cNvSpPr txBox="1">
                  <a:spLocks noChangeArrowheads="1"/>
                </p:cNvSpPr>
                <p:nvPr/>
              </p:nvSpPr>
              <p:spPr bwMode="auto">
                <a:xfrm>
                  <a:off x="5977743" y="2255467"/>
                  <a:ext cx="252187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solidFill>
                        <a:schemeClr val="tx1">
                          <a:lumMod val="65000"/>
                          <a:lumOff val="35000"/>
                        </a:schemeClr>
                      </a:solidFill>
                      <a:latin typeface="+mj-lt"/>
                      <a:ea typeface="맑은 고딕" pitchFamily="50" charset="-127"/>
                    </a:rPr>
                    <a:t>Findings &amp; Conclusion</a:t>
                  </a:r>
                </a:p>
              </p:txBody>
            </p:sp>
            <p:sp>
              <p:nvSpPr>
                <p:cNvPr id="98" name="Text Box 11"/>
                <p:cNvSpPr txBox="1">
                  <a:spLocks noChangeArrowheads="1"/>
                </p:cNvSpPr>
                <p:nvPr/>
              </p:nvSpPr>
              <p:spPr bwMode="auto">
                <a:xfrm>
                  <a:off x="5977742" y="2582798"/>
                  <a:ext cx="2610361"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ln w="3175">
                      <a:noFill/>
                    </a:ln>
                    <a:solidFill>
                      <a:schemeClr val="tx1">
                        <a:lumMod val="50000"/>
                        <a:lumOff val="50000"/>
                      </a:schemeClr>
                    </a:solidFill>
                    <a:latin typeface="+mj-lt"/>
                    <a:ea typeface="맑은 고딕" pitchFamily="50" charset="-127"/>
                    <a:cs typeface="굴림" pitchFamily="50" charset="-127"/>
                  </a:endParaRPr>
                </a:p>
              </p:txBody>
            </p:sp>
          </p:grpSp>
          <p:sp>
            <p:nvSpPr>
              <p:cNvPr id="65" name="TextBox 13"/>
              <p:cNvSpPr txBox="1">
                <a:spLocks noChangeArrowheads="1"/>
              </p:cNvSpPr>
              <p:nvPr/>
            </p:nvSpPr>
            <p:spPr bwMode="auto">
              <a:xfrm>
                <a:off x="5118327" y="1296569"/>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chemeClr val="bg1"/>
                    </a:solidFill>
                    <a:latin typeface="+mj-lt"/>
                    <a:ea typeface="맑은 고딕" pitchFamily="50" charset="-127"/>
                  </a:rPr>
                  <a:t>05</a:t>
                </a:r>
                <a:endParaRPr lang="ko-KR" altLang="en-US" sz="2500" b="1" dirty="0">
                  <a:ln w="3175">
                    <a:noFill/>
                  </a:ln>
                  <a:solidFill>
                    <a:schemeClr val="bg1"/>
                  </a:solidFill>
                  <a:latin typeface="+mj-lt"/>
                  <a:ea typeface="맑은 고딕" pitchFamily="50" charset="-127"/>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 (Business Target)</a:t>
            </a:r>
            <a:endParaRPr lang="ko-KR" altLang="en-US" dirty="0"/>
          </a:p>
        </p:txBody>
      </p:sp>
      <p:sp>
        <p:nvSpPr>
          <p:cNvPr id="37" name="내용 개체 틀 36"/>
          <p:cNvSpPr>
            <a:spLocks noGrp="1"/>
          </p:cNvSpPr>
          <p:nvPr>
            <p:ph idx="1"/>
          </p:nvPr>
        </p:nvSpPr>
        <p:spPr>
          <a:xfrm>
            <a:off x="395536" y="1628800"/>
            <a:ext cx="8402525" cy="4881686"/>
          </a:xfrm>
        </p:spPr>
        <p:txBody>
          <a:bodyPr/>
          <a:lstStyle/>
          <a:p>
            <a:pPr>
              <a:buFont typeface="Arial" panose="020B0604020202020204" pitchFamily="34" charset="0"/>
              <a:buChar char="•"/>
            </a:pPr>
            <a:r>
              <a:rPr lang="en-US" altLang="ko-KR" dirty="0"/>
              <a:t>The agenda of project is to promote sharing of bikes in groups to achieve a healthier and more environmentally conscious way of life.</a:t>
            </a:r>
          </a:p>
          <a:p>
            <a:pPr marL="0" indent="0"/>
            <a:endParaRPr lang="en-US" altLang="ko-KR" dirty="0"/>
          </a:p>
          <a:p>
            <a:pPr>
              <a:buFont typeface="Arial" panose="020B0604020202020204" pitchFamily="34" charset="0"/>
              <a:buChar char="•"/>
            </a:pPr>
            <a:r>
              <a:rPr lang="en-US" altLang="ko-KR" dirty="0"/>
              <a:t>In the current work-life patterns, people prefer their own mode of transport which leads to environmental degradation.</a:t>
            </a:r>
          </a:p>
          <a:p>
            <a:pPr marL="0" indent="0"/>
            <a:endParaRPr lang="en-US" altLang="ko-KR" dirty="0"/>
          </a:p>
          <a:p>
            <a:pPr>
              <a:buFont typeface="Arial" panose="020B0604020202020204" pitchFamily="34" charset="0"/>
              <a:buChar char="•"/>
            </a:pPr>
            <a:r>
              <a:rPr lang="en-US" altLang="ko-KR" dirty="0"/>
              <a:t>To minimize environmental degradation, public transport like bicycles which are environmentally friendly would definitely be helpful to environment, people also to public transport authorities to supplement buses, trains etc. which would be more economic.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endParaRPr lang="ko-KR" altLang="en-US" dirty="0"/>
          </a:p>
        </p:txBody>
      </p:sp>
      <p:sp>
        <p:nvSpPr>
          <p:cNvPr id="37" name="내용 개체 틀 36"/>
          <p:cNvSpPr>
            <a:spLocks noGrp="1"/>
          </p:cNvSpPr>
          <p:nvPr>
            <p:ph idx="1"/>
          </p:nvPr>
        </p:nvSpPr>
        <p:spPr>
          <a:xfrm>
            <a:off x="395536" y="1628800"/>
            <a:ext cx="8402525" cy="4881686"/>
          </a:xfrm>
        </p:spPr>
        <p:txBody>
          <a:bodyPr/>
          <a:lstStyle/>
          <a:p>
            <a:pPr>
              <a:buFont typeface="Arial" panose="020B0604020202020204" pitchFamily="34" charset="0"/>
              <a:buChar char="•"/>
            </a:pPr>
            <a:r>
              <a:rPr lang="en-US" altLang="ko-KR" dirty="0"/>
              <a:t>To know (understand) the times where people use bikes and recourse it accordingly.</a:t>
            </a:r>
          </a:p>
          <a:p>
            <a:pPr marL="0" indent="0"/>
            <a:endParaRPr lang="en-US" altLang="ko-KR" dirty="0"/>
          </a:p>
          <a:p>
            <a:pPr>
              <a:buFont typeface="Arial" panose="020B0604020202020204" pitchFamily="34" charset="0"/>
              <a:buChar char="•"/>
            </a:pPr>
            <a:r>
              <a:rPr lang="en-US" altLang="ko-KR" dirty="0"/>
              <a:t>To identify the popular stations (high demand) and pay more attention on them by increasing the number of available bikes at that station and to the stations that has less traffic which in-turn would help to re-think about the locations either to change the location of the existing station or to open a new station.</a:t>
            </a:r>
          </a:p>
          <a:p>
            <a:pPr marL="0" indent="0"/>
            <a:endParaRPr lang="en-US" altLang="ko-KR" dirty="0"/>
          </a:p>
          <a:p>
            <a:pPr>
              <a:buFont typeface="Arial" panose="020B0604020202020204" pitchFamily="34" charset="0"/>
              <a:buChar char="•"/>
            </a:pPr>
            <a:r>
              <a:rPr lang="en-US" altLang="ko-KR" dirty="0"/>
              <a:t>To know the busiest days, which would help to allocate recourses accordingly.</a:t>
            </a:r>
          </a:p>
          <a:p>
            <a:pPr marL="0" indent="0"/>
            <a:endParaRPr lang="en-US" altLang="ko-KR" dirty="0"/>
          </a:p>
        </p:txBody>
      </p:sp>
    </p:spTree>
    <p:extLst>
      <p:ext uri="{BB962C8B-B14F-4D97-AF65-F5344CB8AC3E}">
        <p14:creationId xmlns:p14="http://schemas.microsoft.com/office/powerpoint/2010/main" val="374998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DESCRIPTION OF DATA</a:t>
            </a:r>
            <a:endParaRPr lang="ko-KR" altLang="en-US" dirty="0"/>
          </a:p>
        </p:txBody>
      </p:sp>
      <p:sp>
        <p:nvSpPr>
          <p:cNvPr id="37" name="내용 개체 틀 36"/>
          <p:cNvSpPr>
            <a:spLocks noGrp="1"/>
          </p:cNvSpPr>
          <p:nvPr>
            <p:ph idx="1"/>
          </p:nvPr>
        </p:nvSpPr>
        <p:spPr>
          <a:xfrm>
            <a:off x="395536" y="1628800"/>
            <a:ext cx="8402525" cy="4881686"/>
          </a:xfrm>
        </p:spPr>
        <p:txBody>
          <a:bodyPr/>
          <a:lstStyle/>
          <a:p>
            <a:pPr>
              <a:buFont typeface="Arial" panose="020B0604020202020204" pitchFamily="34" charset="0"/>
              <a:buChar char="•"/>
            </a:pPr>
            <a:r>
              <a:rPr lang="en-US" altLang="ko-KR" dirty="0"/>
              <a:t>Source of data is from </a:t>
            </a:r>
            <a:r>
              <a:rPr lang="en-US" altLang="ko-KR" dirty="0" err="1"/>
              <a:t>Divy</a:t>
            </a:r>
            <a:r>
              <a:rPr lang="en-US" altLang="ko-KR" dirty="0"/>
              <a:t> bike share data website which contains data of 7 consecutive years from 2015 – 2022.</a:t>
            </a:r>
          </a:p>
          <a:p>
            <a:pPr>
              <a:buFont typeface="Arial" panose="020B0604020202020204" pitchFamily="34" charset="0"/>
              <a:buChar char="•"/>
            </a:pPr>
            <a:r>
              <a:rPr lang="en-US" altLang="ko-KR" dirty="0"/>
              <a:t>(</a:t>
            </a:r>
            <a:r>
              <a:rPr lang="en-US" altLang="ko-KR" dirty="0">
                <a:hlinkClick r:id="rId3"/>
              </a:rPr>
              <a:t>https://divvy-tripdata.s3.amazonaws.com/index.html</a:t>
            </a:r>
            <a:r>
              <a:rPr lang="en-US" altLang="ko-KR" dirty="0"/>
              <a:t>)</a:t>
            </a:r>
          </a:p>
          <a:p>
            <a:pPr>
              <a:buFont typeface="Arial" panose="020B0604020202020204" pitchFamily="34" charset="0"/>
              <a:buChar char="•"/>
            </a:pPr>
            <a:r>
              <a:rPr lang="en-US" altLang="ko-KR" dirty="0"/>
              <a:t>These files contains information on the stations where the bikes are docked.</a:t>
            </a:r>
          </a:p>
          <a:p>
            <a:pPr>
              <a:buFont typeface="Arial" panose="020B0604020202020204" pitchFamily="34" charset="0"/>
              <a:buChar char="•"/>
            </a:pPr>
            <a:r>
              <a:rPr lang="en-US" altLang="ko-KR" dirty="0"/>
              <a:t>We have pre-processed the data to a specific format and then started analyzing according to business need.</a:t>
            </a:r>
          </a:p>
          <a:p>
            <a:pPr marL="0" indent="0"/>
            <a:endParaRPr lang="en-US" altLang="ko-KR" dirty="0"/>
          </a:p>
          <a:p>
            <a:pPr marL="0" indent="0"/>
            <a:endParaRPr lang="en-US" altLang="ko-KR" dirty="0"/>
          </a:p>
        </p:txBody>
      </p:sp>
      <p:graphicFrame>
        <p:nvGraphicFramePr>
          <p:cNvPr id="3" name="Table 2">
            <a:extLst>
              <a:ext uri="{FF2B5EF4-FFF2-40B4-BE49-F238E27FC236}">
                <a16:creationId xmlns:a16="http://schemas.microsoft.com/office/drawing/2014/main" id="{46486F8D-BF43-9EDE-17E7-5A6A2E598F04}"/>
              </a:ext>
            </a:extLst>
          </p:cNvPr>
          <p:cNvGraphicFramePr>
            <a:graphicFrameLocks noGrp="1"/>
          </p:cNvGraphicFramePr>
          <p:nvPr>
            <p:extLst>
              <p:ext uri="{D42A27DB-BD31-4B8C-83A1-F6EECF244321}">
                <p14:modId xmlns:p14="http://schemas.microsoft.com/office/powerpoint/2010/main" val="2426239334"/>
              </p:ext>
            </p:extLst>
          </p:nvPr>
        </p:nvGraphicFramePr>
        <p:xfrm>
          <a:off x="2555776" y="3429000"/>
          <a:ext cx="3240359" cy="3185160"/>
        </p:xfrm>
        <a:graphic>
          <a:graphicData uri="http://schemas.openxmlformats.org/drawingml/2006/table">
            <a:tbl>
              <a:tblPr firstRow="1" firstCol="1" bandRow="1">
                <a:tableStyleId>{C083E6E3-FA7D-4D7B-A595-EF9225AFEA82}</a:tableStyleId>
              </a:tblPr>
              <a:tblGrid>
                <a:gridCol w="2048112">
                  <a:extLst>
                    <a:ext uri="{9D8B030D-6E8A-4147-A177-3AD203B41FA5}">
                      <a16:colId xmlns:a16="http://schemas.microsoft.com/office/drawing/2014/main" val="1787580669"/>
                    </a:ext>
                  </a:extLst>
                </a:gridCol>
                <a:gridCol w="1192247">
                  <a:extLst>
                    <a:ext uri="{9D8B030D-6E8A-4147-A177-3AD203B41FA5}">
                      <a16:colId xmlns:a16="http://schemas.microsoft.com/office/drawing/2014/main" val="2381437172"/>
                    </a:ext>
                  </a:extLst>
                </a:gridCol>
              </a:tblGrid>
              <a:tr h="167640">
                <a:tc>
                  <a:txBody>
                    <a:bodyPr/>
                    <a:lstStyle/>
                    <a:p>
                      <a:pPr marL="0" marR="0" algn="just">
                        <a:lnSpc>
                          <a:spcPct val="107000"/>
                        </a:lnSpc>
                        <a:spcBef>
                          <a:spcPts val="0"/>
                        </a:spcBef>
                        <a:spcAft>
                          <a:spcPts val="0"/>
                        </a:spcAft>
                      </a:pPr>
                      <a:r>
                        <a:rPr lang="en-US" sz="1000" dirty="0">
                          <a:effectLst/>
                        </a:rPr>
                        <a:t>Column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Type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51000518"/>
                  </a:ext>
                </a:extLst>
              </a:tr>
              <a:tr h="167640">
                <a:tc>
                  <a:txBody>
                    <a:bodyPr/>
                    <a:lstStyle/>
                    <a:p>
                      <a:pPr marL="0" marR="0" algn="just">
                        <a:lnSpc>
                          <a:spcPct val="107000"/>
                        </a:lnSpc>
                        <a:spcBef>
                          <a:spcPts val="0"/>
                        </a:spcBef>
                        <a:spcAft>
                          <a:spcPts val="0"/>
                        </a:spcAft>
                      </a:pPr>
                      <a:r>
                        <a:rPr lang="en-US" sz="1000">
                          <a:effectLst/>
                        </a:rPr>
                        <a:t>TRIP ID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79975043"/>
                  </a:ext>
                </a:extLst>
              </a:tr>
              <a:tr h="167640">
                <a:tc>
                  <a:txBody>
                    <a:bodyPr/>
                    <a:lstStyle/>
                    <a:p>
                      <a:pPr marL="0" marR="0" algn="just">
                        <a:lnSpc>
                          <a:spcPct val="107000"/>
                        </a:lnSpc>
                        <a:spcBef>
                          <a:spcPts val="0"/>
                        </a:spcBef>
                        <a:spcAft>
                          <a:spcPts val="0"/>
                        </a:spcAft>
                      </a:pPr>
                      <a:r>
                        <a:rPr lang="en-US" sz="1000">
                          <a:effectLst/>
                        </a:rPr>
                        <a:t>START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Date &amp;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86285756"/>
                  </a:ext>
                </a:extLst>
              </a:tr>
              <a:tr h="167640">
                <a:tc>
                  <a:txBody>
                    <a:bodyPr/>
                    <a:lstStyle/>
                    <a:p>
                      <a:pPr marL="0" marR="0" algn="just">
                        <a:lnSpc>
                          <a:spcPct val="107000"/>
                        </a:lnSpc>
                        <a:spcBef>
                          <a:spcPts val="0"/>
                        </a:spcBef>
                        <a:spcAft>
                          <a:spcPts val="0"/>
                        </a:spcAft>
                      </a:pPr>
                      <a:r>
                        <a:rPr lang="en-US" sz="1000">
                          <a:effectLst/>
                        </a:rPr>
                        <a:t>STOP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Date &amp; Time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85546973"/>
                  </a:ext>
                </a:extLst>
              </a:tr>
              <a:tr h="167640">
                <a:tc>
                  <a:txBody>
                    <a:bodyPr/>
                    <a:lstStyle/>
                    <a:p>
                      <a:pPr marL="0" marR="0" algn="just">
                        <a:lnSpc>
                          <a:spcPct val="107000"/>
                        </a:lnSpc>
                        <a:spcBef>
                          <a:spcPts val="0"/>
                        </a:spcBef>
                        <a:spcAft>
                          <a:spcPts val="0"/>
                        </a:spcAft>
                      </a:pPr>
                      <a:r>
                        <a:rPr lang="en-US" sz="1000">
                          <a:effectLst/>
                        </a:rPr>
                        <a:t>BIKE ID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45482941"/>
                  </a:ext>
                </a:extLst>
              </a:tr>
              <a:tr h="167640">
                <a:tc>
                  <a:txBody>
                    <a:bodyPr/>
                    <a:lstStyle/>
                    <a:p>
                      <a:pPr marL="0" marR="0" algn="just">
                        <a:lnSpc>
                          <a:spcPct val="107000"/>
                        </a:lnSpc>
                        <a:spcBef>
                          <a:spcPts val="0"/>
                        </a:spcBef>
                        <a:spcAft>
                          <a:spcPts val="0"/>
                        </a:spcAft>
                      </a:pPr>
                      <a:r>
                        <a:rPr lang="en-US" sz="1000">
                          <a:effectLst/>
                        </a:rPr>
                        <a:t>TRIP DURATION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73026211"/>
                  </a:ext>
                </a:extLst>
              </a:tr>
              <a:tr h="167640">
                <a:tc>
                  <a:txBody>
                    <a:bodyPr/>
                    <a:lstStyle/>
                    <a:p>
                      <a:pPr marL="0" marR="0" algn="just">
                        <a:lnSpc>
                          <a:spcPct val="107000"/>
                        </a:lnSpc>
                        <a:spcBef>
                          <a:spcPts val="0"/>
                        </a:spcBef>
                        <a:spcAft>
                          <a:spcPts val="0"/>
                        </a:spcAft>
                      </a:pPr>
                      <a:r>
                        <a:rPr lang="en-US" sz="1000">
                          <a:effectLst/>
                        </a:rPr>
                        <a:t>FROM STATION ID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49605498"/>
                  </a:ext>
                </a:extLst>
              </a:tr>
              <a:tr h="167640">
                <a:tc>
                  <a:txBody>
                    <a:bodyPr/>
                    <a:lstStyle/>
                    <a:p>
                      <a:pPr marL="0" marR="0" algn="just">
                        <a:lnSpc>
                          <a:spcPct val="107000"/>
                        </a:lnSpc>
                        <a:spcBef>
                          <a:spcPts val="0"/>
                        </a:spcBef>
                        <a:spcAft>
                          <a:spcPts val="0"/>
                        </a:spcAft>
                      </a:pPr>
                      <a:r>
                        <a:rPr lang="en-US" sz="1000" dirty="0">
                          <a:effectLst/>
                        </a:rPr>
                        <a:t>FROM STATION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5897498"/>
                  </a:ext>
                </a:extLst>
              </a:tr>
              <a:tr h="167640">
                <a:tc>
                  <a:txBody>
                    <a:bodyPr/>
                    <a:lstStyle/>
                    <a:p>
                      <a:pPr marL="0" marR="0" algn="just">
                        <a:lnSpc>
                          <a:spcPct val="107000"/>
                        </a:lnSpc>
                        <a:spcBef>
                          <a:spcPts val="0"/>
                        </a:spcBef>
                        <a:spcAft>
                          <a:spcPts val="0"/>
                        </a:spcAft>
                      </a:pPr>
                      <a:r>
                        <a:rPr lang="en-US" sz="1000" dirty="0">
                          <a:effectLst/>
                        </a:rPr>
                        <a:t>TO STATION ID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19786483"/>
                  </a:ext>
                </a:extLst>
              </a:tr>
              <a:tr h="167640">
                <a:tc>
                  <a:txBody>
                    <a:bodyPr/>
                    <a:lstStyle/>
                    <a:p>
                      <a:pPr marL="0" marR="0" algn="just">
                        <a:lnSpc>
                          <a:spcPct val="107000"/>
                        </a:lnSpc>
                        <a:spcBef>
                          <a:spcPts val="0"/>
                        </a:spcBef>
                        <a:spcAft>
                          <a:spcPts val="0"/>
                        </a:spcAft>
                      </a:pPr>
                      <a:r>
                        <a:rPr lang="en-US" sz="1000" dirty="0">
                          <a:effectLst/>
                        </a:rPr>
                        <a:t>TO STATION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01695485"/>
                  </a:ext>
                </a:extLst>
              </a:tr>
              <a:tr h="167640">
                <a:tc>
                  <a:txBody>
                    <a:bodyPr/>
                    <a:lstStyle/>
                    <a:p>
                      <a:pPr marL="0" marR="0" algn="just">
                        <a:lnSpc>
                          <a:spcPct val="107000"/>
                        </a:lnSpc>
                        <a:spcBef>
                          <a:spcPts val="0"/>
                        </a:spcBef>
                        <a:spcAft>
                          <a:spcPts val="0"/>
                        </a:spcAft>
                      </a:pPr>
                      <a:r>
                        <a:rPr lang="en-US" sz="1000" dirty="0">
                          <a:effectLst/>
                        </a:rPr>
                        <a:t>USER TYPE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65738701"/>
                  </a:ext>
                </a:extLst>
              </a:tr>
              <a:tr h="167640">
                <a:tc>
                  <a:txBody>
                    <a:bodyPr/>
                    <a:lstStyle/>
                    <a:p>
                      <a:pPr marL="0" marR="0" algn="just">
                        <a:lnSpc>
                          <a:spcPct val="107000"/>
                        </a:lnSpc>
                        <a:spcBef>
                          <a:spcPts val="0"/>
                        </a:spcBef>
                        <a:spcAft>
                          <a:spcPts val="0"/>
                        </a:spcAft>
                      </a:pPr>
                      <a:r>
                        <a:rPr lang="en-US" sz="1000" dirty="0">
                          <a:effectLst/>
                        </a:rPr>
                        <a:t>GENDER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Plain Text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92069306"/>
                  </a:ext>
                </a:extLst>
              </a:tr>
              <a:tr h="167640">
                <a:tc>
                  <a:txBody>
                    <a:bodyPr/>
                    <a:lstStyle/>
                    <a:p>
                      <a:pPr marL="0" marR="0" algn="just">
                        <a:lnSpc>
                          <a:spcPct val="107000"/>
                        </a:lnSpc>
                        <a:spcBef>
                          <a:spcPts val="0"/>
                        </a:spcBef>
                        <a:spcAft>
                          <a:spcPts val="0"/>
                        </a:spcAft>
                      </a:pPr>
                      <a:r>
                        <a:rPr lang="en-US" sz="1000">
                          <a:effectLst/>
                        </a:rPr>
                        <a:t>BIRTH YEAR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13294105"/>
                  </a:ext>
                </a:extLst>
              </a:tr>
              <a:tr h="167640">
                <a:tc>
                  <a:txBody>
                    <a:bodyPr/>
                    <a:lstStyle/>
                    <a:p>
                      <a:pPr marL="0" marR="0" algn="just">
                        <a:lnSpc>
                          <a:spcPct val="107000"/>
                        </a:lnSpc>
                        <a:spcBef>
                          <a:spcPts val="0"/>
                        </a:spcBef>
                        <a:spcAft>
                          <a:spcPts val="0"/>
                        </a:spcAft>
                      </a:pPr>
                      <a:r>
                        <a:rPr lang="en-US" sz="1000">
                          <a:effectLst/>
                        </a:rPr>
                        <a:t>FROM LATITUDE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30512938"/>
                  </a:ext>
                </a:extLst>
              </a:tr>
              <a:tr h="167640">
                <a:tc>
                  <a:txBody>
                    <a:bodyPr/>
                    <a:lstStyle/>
                    <a:p>
                      <a:pPr marL="0" marR="0" algn="just">
                        <a:lnSpc>
                          <a:spcPct val="107000"/>
                        </a:lnSpc>
                        <a:spcBef>
                          <a:spcPts val="0"/>
                        </a:spcBef>
                        <a:spcAft>
                          <a:spcPts val="0"/>
                        </a:spcAft>
                      </a:pPr>
                      <a:r>
                        <a:rPr lang="en-US" sz="1000">
                          <a:effectLst/>
                        </a:rPr>
                        <a:t>FROM LONGITUDE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7692905"/>
                  </a:ext>
                </a:extLst>
              </a:tr>
              <a:tr h="167640">
                <a:tc>
                  <a:txBody>
                    <a:bodyPr/>
                    <a:lstStyle/>
                    <a:p>
                      <a:pPr marL="0" marR="0" algn="just">
                        <a:lnSpc>
                          <a:spcPct val="107000"/>
                        </a:lnSpc>
                        <a:spcBef>
                          <a:spcPts val="0"/>
                        </a:spcBef>
                        <a:spcAft>
                          <a:spcPts val="0"/>
                        </a:spcAft>
                      </a:pPr>
                      <a:r>
                        <a:rPr lang="en-US" sz="1000">
                          <a:effectLst/>
                        </a:rPr>
                        <a:t>FROM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Point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22675180"/>
                  </a:ext>
                </a:extLst>
              </a:tr>
              <a:tr h="167640">
                <a:tc>
                  <a:txBody>
                    <a:bodyPr/>
                    <a:lstStyle/>
                    <a:p>
                      <a:pPr marL="0" marR="0" algn="just">
                        <a:lnSpc>
                          <a:spcPct val="107000"/>
                        </a:lnSpc>
                        <a:spcBef>
                          <a:spcPts val="0"/>
                        </a:spcBef>
                        <a:spcAft>
                          <a:spcPts val="0"/>
                        </a:spcAft>
                      </a:pPr>
                      <a:r>
                        <a:rPr lang="en-US" sz="1000">
                          <a:effectLst/>
                        </a:rPr>
                        <a:t>TO LATITUDE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48749253"/>
                  </a:ext>
                </a:extLst>
              </a:tr>
              <a:tr h="167640">
                <a:tc>
                  <a:txBody>
                    <a:bodyPr/>
                    <a:lstStyle/>
                    <a:p>
                      <a:pPr marL="0" marR="0" algn="just">
                        <a:lnSpc>
                          <a:spcPct val="107000"/>
                        </a:lnSpc>
                        <a:spcBef>
                          <a:spcPts val="0"/>
                        </a:spcBef>
                        <a:spcAft>
                          <a:spcPts val="0"/>
                        </a:spcAft>
                      </a:pPr>
                      <a:r>
                        <a:rPr lang="en-US" sz="1000">
                          <a:effectLst/>
                        </a:rPr>
                        <a:t>TO LONGITUDE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a:effectLst/>
                        </a:rPr>
                        <a:t>Number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65690596"/>
                  </a:ext>
                </a:extLst>
              </a:tr>
              <a:tr h="167640">
                <a:tc>
                  <a:txBody>
                    <a:bodyPr/>
                    <a:lstStyle/>
                    <a:p>
                      <a:pPr marL="0" marR="0" algn="just">
                        <a:lnSpc>
                          <a:spcPct val="107000"/>
                        </a:lnSpc>
                        <a:spcBef>
                          <a:spcPts val="0"/>
                        </a:spcBef>
                        <a:spcAft>
                          <a:spcPts val="0"/>
                        </a:spcAft>
                      </a:pPr>
                      <a:r>
                        <a:rPr lang="en-US" sz="1000">
                          <a:effectLst/>
                        </a:rPr>
                        <a:t>TO LOCATION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000" dirty="0">
                          <a:effectLst/>
                        </a:rPr>
                        <a:t>Point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8895997"/>
                  </a:ext>
                </a:extLst>
              </a:tr>
            </a:tbl>
          </a:graphicData>
        </a:graphic>
      </p:graphicFrame>
      <p:graphicFrame>
        <p:nvGraphicFramePr>
          <p:cNvPr id="4" name="Table 3">
            <a:extLst>
              <a:ext uri="{FF2B5EF4-FFF2-40B4-BE49-F238E27FC236}">
                <a16:creationId xmlns:a16="http://schemas.microsoft.com/office/drawing/2014/main" id="{F48C771B-16EE-D105-3EE2-4A1BC5000397}"/>
              </a:ext>
            </a:extLst>
          </p:cNvPr>
          <p:cNvGraphicFramePr>
            <a:graphicFrameLocks noGrp="1"/>
          </p:cNvGraphicFramePr>
          <p:nvPr>
            <p:extLst>
              <p:ext uri="{D42A27DB-BD31-4B8C-83A1-F6EECF244321}">
                <p14:modId xmlns:p14="http://schemas.microsoft.com/office/powerpoint/2010/main" val="3340660680"/>
              </p:ext>
            </p:extLst>
          </p:nvPr>
        </p:nvGraphicFramePr>
        <p:xfrm>
          <a:off x="5868144" y="4725144"/>
          <a:ext cx="2232248" cy="370840"/>
        </p:xfrm>
        <a:graphic>
          <a:graphicData uri="http://schemas.openxmlformats.org/drawingml/2006/table">
            <a:tbl>
              <a:tblPr firstRow="1" bandRow="1">
                <a:tableStyleId>{2D5ABB26-0587-4C30-8999-92F81FD0307C}</a:tableStyleId>
              </a:tblPr>
              <a:tblGrid>
                <a:gridCol w="2232248">
                  <a:extLst>
                    <a:ext uri="{9D8B030D-6E8A-4147-A177-3AD203B41FA5}">
                      <a16:colId xmlns:a16="http://schemas.microsoft.com/office/drawing/2014/main" val="3798943800"/>
                    </a:ext>
                  </a:extLst>
                </a:gridCol>
              </a:tblGrid>
              <a:tr h="370840">
                <a:tc>
                  <a:txBody>
                    <a:bodyPr/>
                    <a:lstStyle/>
                    <a:p>
                      <a:r>
                        <a:rPr lang="en-US" altLang="ko-KR" sz="1600" dirty="0"/>
                        <a:t>Table -1 Data Attributes</a:t>
                      </a:r>
                      <a:endParaRPr lang="en-US" sz="1600" dirty="0"/>
                    </a:p>
                  </a:txBody>
                  <a:tcPr/>
                </a:tc>
                <a:extLst>
                  <a:ext uri="{0D108BD9-81ED-4DB2-BD59-A6C34878D82A}">
                    <a16:rowId xmlns:a16="http://schemas.microsoft.com/office/drawing/2014/main" val="2781136476"/>
                  </a:ext>
                </a:extLst>
              </a:tr>
            </a:tbl>
          </a:graphicData>
        </a:graphic>
      </p:graphicFrame>
    </p:spTree>
    <p:extLst>
      <p:ext uri="{BB962C8B-B14F-4D97-AF65-F5344CB8AC3E}">
        <p14:creationId xmlns:p14="http://schemas.microsoft.com/office/powerpoint/2010/main" val="53453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
        <p:nvSpPr>
          <p:cNvPr id="37" name="내용 개체 틀 36"/>
          <p:cNvSpPr>
            <a:spLocks noGrp="1"/>
          </p:cNvSpPr>
          <p:nvPr>
            <p:ph idx="1"/>
          </p:nvPr>
        </p:nvSpPr>
        <p:spPr>
          <a:xfrm>
            <a:off x="395536" y="1628800"/>
            <a:ext cx="8402525" cy="4881686"/>
          </a:xfrm>
        </p:spPr>
        <p:txBody>
          <a:bodyPr/>
          <a:lstStyle/>
          <a:p>
            <a:pPr>
              <a:buFont typeface="Arial" panose="020B0604020202020204" pitchFamily="34" charset="0"/>
              <a:buChar char="•"/>
            </a:pPr>
            <a:r>
              <a:rPr lang="en-US" altLang="ko-KR" dirty="0"/>
              <a:t>The developed Python script makes use of Pandas package.</a:t>
            </a:r>
          </a:p>
          <a:p>
            <a:pPr>
              <a:buFont typeface="Arial" panose="020B0604020202020204" pitchFamily="34" charset="0"/>
              <a:buChar char="•"/>
            </a:pPr>
            <a:r>
              <a:rPr lang="en-US" altLang="ko-KR" dirty="0"/>
              <a:t>We downloaded, unzipped all csv files and stored them to a folder Data/Raw as mentioned below in Fig-2.</a:t>
            </a: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pic>
        <p:nvPicPr>
          <p:cNvPr id="4" name="Picture 3">
            <a:extLst>
              <a:ext uri="{FF2B5EF4-FFF2-40B4-BE49-F238E27FC236}">
                <a16:creationId xmlns:a16="http://schemas.microsoft.com/office/drawing/2014/main" id="{FDD18B24-769C-78D0-1A2E-A3AEC20335EF}"/>
              </a:ext>
            </a:extLst>
          </p:cNvPr>
          <p:cNvPicPr>
            <a:picLocks noChangeAspect="1"/>
          </p:cNvPicPr>
          <p:nvPr/>
        </p:nvPicPr>
        <p:blipFill>
          <a:blip r:embed="rId3"/>
          <a:stretch>
            <a:fillRect/>
          </a:stretch>
        </p:blipFill>
        <p:spPr>
          <a:xfrm>
            <a:off x="4572000" y="2293601"/>
            <a:ext cx="3860305" cy="1452803"/>
          </a:xfrm>
          <a:prstGeom prst="rect">
            <a:avLst/>
          </a:prstGeom>
        </p:spPr>
      </p:pic>
      <p:pic>
        <p:nvPicPr>
          <p:cNvPr id="6" name="Picture 5">
            <a:extLst>
              <a:ext uri="{FF2B5EF4-FFF2-40B4-BE49-F238E27FC236}">
                <a16:creationId xmlns:a16="http://schemas.microsoft.com/office/drawing/2014/main" id="{9357DEDB-38D1-4018-993E-AEBE3964FB28}"/>
              </a:ext>
            </a:extLst>
          </p:cNvPr>
          <p:cNvPicPr>
            <a:picLocks noChangeAspect="1"/>
          </p:cNvPicPr>
          <p:nvPr/>
        </p:nvPicPr>
        <p:blipFill>
          <a:blip r:embed="rId4"/>
          <a:stretch>
            <a:fillRect/>
          </a:stretch>
        </p:blipFill>
        <p:spPr>
          <a:xfrm>
            <a:off x="467544" y="3924595"/>
            <a:ext cx="7772400" cy="1977534"/>
          </a:xfrm>
          <a:prstGeom prst="rect">
            <a:avLst/>
          </a:prstGeom>
        </p:spPr>
      </p:pic>
      <p:graphicFrame>
        <p:nvGraphicFramePr>
          <p:cNvPr id="7" name="Table 7">
            <a:extLst>
              <a:ext uri="{FF2B5EF4-FFF2-40B4-BE49-F238E27FC236}">
                <a16:creationId xmlns:a16="http://schemas.microsoft.com/office/drawing/2014/main" id="{C2B511BC-0A73-4D27-CD8E-C0AE74F07D02}"/>
              </a:ext>
            </a:extLst>
          </p:cNvPr>
          <p:cNvGraphicFramePr>
            <a:graphicFrameLocks noGrp="1"/>
          </p:cNvGraphicFramePr>
          <p:nvPr>
            <p:extLst>
              <p:ext uri="{D42A27DB-BD31-4B8C-83A1-F6EECF244321}">
                <p14:modId xmlns:p14="http://schemas.microsoft.com/office/powerpoint/2010/main" val="3539583638"/>
              </p:ext>
            </p:extLst>
          </p:nvPr>
        </p:nvGraphicFramePr>
        <p:xfrm>
          <a:off x="6300192" y="3746404"/>
          <a:ext cx="671736" cy="370840"/>
        </p:xfrm>
        <a:graphic>
          <a:graphicData uri="http://schemas.openxmlformats.org/drawingml/2006/table">
            <a:tbl>
              <a:tblPr firstRow="1" bandRow="1">
                <a:tableStyleId>{2D5ABB26-0587-4C30-8999-92F81FD0307C}</a:tableStyleId>
              </a:tblPr>
              <a:tblGrid>
                <a:gridCol w="671736">
                  <a:extLst>
                    <a:ext uri="{9D8B030D-6E8A-4147-A177-3AD203B41FA5}">
                      <a16:colId xmlns:a16="http://schemas.microsoft.com/office/drawing/2014/main" val="3798943800"/>
                    </a:ext>
                  </a:extLst>
                </a:gridCol>
              </a:tblGrid>
              <a:tr h="370840">
                <a:tc>
                  <a:txBody>
                    <a:bodyPr/>
                    <a:lstStyle/>
                    <a:p>
                      <a:r>
                        <a:rPr lang="en-US" altLang="ko-KR" dirty="0"/>
                        <a:t>Fig-1</a:t>
                      </a:r>
                      <a:endParaRPr lang="en-US" dirty="0"/>
                    </a:p>
                  </a:txBody>
                  <a:tcPr/>
                </a:tc>
                <a:extLst>
                  <a:ext uri="{0D108BD9-81ED-4DB2-BD59-A6C34878D82A}">
                    <a16:rowId xmlns:a16="http://schemas.microsoft.com/office/drawing/2014/main" val="2781136476"/>
                  </a:ext>
                </a:extLst>
              </a:tr>
            </a:tbl>
          </a:graphicData>
        </a:graphic>
      </p:graphicFrame>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3294488208"/>
              </p:ext>
            </p:extLst>
          </p:nvPr>
        </p:nvGraphicFramePr>
        <p:xfrm>
          <a:off x="4017876" y="5937248"/>
          <a:ext cx="671736" cy="370840"/>
        </p:xfrm>
        <a:graphic>
          <a:graphicData uri="http://schemas.openxmlformats.org/drawingml/2006/table">
            <a:tbl>
              <a:tblPr firstRow="1" bandRow="1">
                <a:tableStyleId>{2D5ABB26-0587-4C30-8999-92F81FD0307C}</a:tableStyleId>
              </a:tblPr>
              <a:tblGrid>
                <a:gridCol w="671736">
                  <a:extLst>
                    <a:ext uri="{9D8B030D-6E8A-4147-A177-3AD203B41FA5}">
                      <a16:colId xmlns:a16="http://schemas.microsoft.com/office/drawing/2014/main" val="3798943800"/>
                    </a:ext>
                  </a:extLst>
                </a:gridCol>
              </a:tblGrid>
              <a:tr h="370840">
                <a:tc>
                  <a:txBody>
                    <a:bodyPr/>
                    <a:lstStyle/>
                    <a:p>
                      <a:r>
                        <a:rPr lang="en-US" altLang="ko-KR" dirty="0"/>
                        <a:t>Fig-2</a:t>
                      </a:r>
                      <a:endParaRPr lang="en-US" dirty="0"/>
                    </a:p>
                  </a:txBody>
                  <a:tcPr/>
                </a:tc>
                <a:extLst>
                  <a:ext uri="{0D108BD9-81ED-4DB2-BD59-A6C34878D82A}">
                    <a16:rowId xmlns:a16="http://schemas.microsoft.com/office/drawing/2014/main" val="2781136476"/>
                  </a:ext>
                </a:extLst>
              </a:tr>
            </a:tbl>
          </a:graphicData>
        </a:graphic>
      </p:graphicFrame>
    </p:spTree>
    <p:extLst>
      <p:ext uri="{BB962C8B-B14F-4D97-AF65-F5344CB8AC3E}">
        <p14:creationId xmlns:p14="http://schemas.microsoft.com/office/powerpoint/2010/main" val="109320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Each csv file is read into a dataframe one after the other using pandas and then they are merged into a final raw csv file using concatenation</a:t>
            </a:r>
          </a:p>
          <a:p>
            <a:pPr>
              <a:buFont typeface="Arial" panose="020B0604020202020204" pitchFamily="34" charset="0"/>
              <a:buChar char="•"/>
            </a:pPr>
            <a:r>
              <a:rPr lang="en-US" altLang="ko-KR" dirty="0"/>
              <a:t>Reading and merging raw files is done initially.</a:t>
            </a:r>
          </a:p>
          <a:p>
            <a:pPr>
              <a:buFont typeface="Arial" panose="020B0604020202020204" pitchFamily="34" charset="0"/>
              <a:buChar char="•"/>
            </a:pPr>
            <a:r>
              <a:rPr lang="en-US" altLang="ko-KR" dirty="0"/>
              <a:t>Data from each year is stored in different format under varying attribute names.</a:t>
            </a:r>
          </a:p>
          <a:p>
            <a:pPr>
              <a:buFont typeface="Arial" panose="020B0604020202020204" pitchFamily="34" charset="0"/>
              <a:buChar char="•"/>
            </a:pPr>
            <a:r>
              <a:rPr lang="en-US" altLang="ko-KR" dirty="0"/>
              <a:t>We have reformatted the data to make it consistent and coherent.</a:t>
            </a:r>
          </a:p>
          <a:p>
            <a:pPr>
              <a:buFont typeface="Arial" panose="020B0604020202020204" pitchFamily="34" charset="0"/>
              <a:buChar char="•"/>
            </a:pPr>
            <a:r>
              <a:rPr lang="en-US" altLang="ko-KR" dirty="0"/>
              <a:t>From Fig-3 we can see that multiple variable names appear to contain the same information but are named differently.</a:t>
            </a:r>
          </a:p>
          <a:p>
            <a:pPr>
              <a:buFont typeface="Arial" panose="020B0604020202020204" pitchFamily="34" charset="0"/>
              <a:buChar char="•"/>
            </a:pPr>
            <a:r>
              <a:rPr lang="en-US" dirty="0">
                <a:effectLst/>
                <a:ea typeface="Calibri" panose="020F0502020204030204" pitchFamily="34" charset="0"/>
              </a:rPr>
              <a:t>To make it co</a:t>
            </a:r>
            <a:r>
              <a:rPr lang="en-US" dirty="0">
                <a:ea typeface="Calibri" panose="020F0502020204030204" pitchFamily="34" charset="0"/>
              </a:rPr>
              <a:t>nsistent for analysis, we merged different columns containing the same information</a:t>
            </a:r>
            <a:endParaRPr lang="en-US" dirty="0">
              <a:effectLst/>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3007089242"/>
              </p:ext>
            </p:extLst>
          </p:nvPr>
        </p:nvGraphicFramePr>
        <p:xfrm>
          <a:off x="7011271" y="4509120"/>
          <a:ext cx="1881209" cy="579120"/>
        </p:xfrm>
        <a:graphic>
          <a:graphicData uri="http://schemas.openxmlformats.org/drawingml/2006/table">
            <a:tbl>
              <a:tblPr firstRow="1" bandRow="1">
                <a:tableStyleId>{2D5ABB26-0587-4C30-8999-92F81FD0307C}</a:tableStyleId>
              </a:tblPr>
              <a:tblGrid>
                <a:gridCol w="1881209">
                  <a:extLst>
                    <a:ext uri="{9D8B030D-6E8A-4147-A177-3AD203B41FA5}">
                      <a16:colId xmlns:a16="http://schemas.microsoft.com/office/drawing/2014/main" val="3798943800"/>
                    </a:ext>
                  </a:extLst>
                </a:gridCol>
              </a:tblGrid>
              <a:tr h="370840">
                <a:tc>
                  <a:txBody>
                    <a:bodyPr/>
                    <a:lstStyle/>
                    <a:p>
                      <a:r>
                        <a:rPr lang="en-US" altLang="ko-KR" sz="1600" dirty="0"/>
                        <a:t>Fig-3</a:t>
                      </a:r>
                    </a:p>
                    <a:p>
                      <a:r>
                        <a:rPr lang="en-US" altLang="ko-KR" sz="1600" dirty="0"/>
                        <a:t>Raw Data Attributes</a:t>
                      </a:r>
                      <a:endParaRPr lang="en-US" sz="1600" dirty="0"/>
                    </a:p>
                  </a:txBody>
                  <a:tcPr/>
                </a:tc>
                <a:extLst>
                  <a:ext uri="{0D108BD9-81ED-4DB2-BD59-A6C34878D82A}">
                    <a16:rowId xmlns:a16="http://schemas.microsoft.com/office/drawing/2014/main" val="2781136476"/>
                  </a:ext>
                </a:extLst>
              </a:tr>
            </a:tbl>
          </a:graphicData>
        </a:graphic>
      </p:graphicFrame>
      <p:pic>
        <p:nvPicPr>
          <p:cNvPr id="3" name="Picture 2">
            <a:extLst>
              <a:ext uri="{FF2B5EF4-FFF2-40B4-BE49-F238E27FC236}">
                <a16:creationId xmlns:a16="http://schemas.microsoft.com/office/drawing/2014/main" id="{1D35DE7D-448C-2645-358C-D07873923EE2}"/>
              </a:ext>
            </a:extLst>
          </p:cNvPr>
          <p:cNvPicPr>
            <a:picLocks noChangeAspect="1"/>
          </p:cNvPicPr>
          <p:nvPr/>
        </p:nvPicPr>
        <p:blipFill>
          <a:blip r:embed="rId3"/>
          <a:stretch>
            <a:fillRect/>
          </a:stretch>
        </p:blipFill>
        <p:spPr>
          <a:xfrm>
            <a:off x="2051720" y="3913079"/>
            <a:ext cx="4824536" cy="2632242"/>
          </a:xfrm>
          <a:prstGeom prst="rect">
            <a:avLst/>
          </a:prstGeom>
        </p:spPr>
      </p:pic>
      <p:sp>
        <p:nvSpPr>
          <p:cNvPr id="6" name="제목 1">
            <a:extLst>
              <a:ext uri="{FF2B5EF4-FFF2-40B4-BE49-F238E27FC236}">
                <a16:creationId xmlns:a16="http://schemas.microsoft.com/office/drawing/2014/main" id="{B45A7586-373C-F3CF-FA5A-2F25E2B0E3FB}"/>
              </a:ext>
            </a:extLst>
          </p:cNvPr>
          <p:cNvSpPr>
            <a:spLocks noGrp="1"/>
          </p:cNvSpPr>
          <p:nvPr>
            <p:ph type="title"/>
          </p:nvPr>
        </p:nvSpPr>
        <p:spPr>
          <a:xfrm>
            <a:off x="120650" y="106363"/>
            <a:ext cx="7661275" cy="796925"/>
          </a:xfrm>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Tree>
    <p:extLst>
      <p:ext uri="{BB962C8B-B14F-4D97-AF65-F5344CB8AC3E}">
        <p14:creationId xmlns:p14="http://schemas.microsoft.com/office/powerpoint/2010/main" val="130516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First, we worked on getting date and time to a format ( mm-dd-</a:t>
            </a:r>
            <a:r>
              <a:rPr lang="en-US" altLang="ko-KR" dirty="0" err="1"/>
              <a:t>yyyy</a:t>
            </a:r>
            <a:r>
              <a:rPr lang="en-US" altLang="ko-KR" dirty="0"/>
              <a:t> </a:t>
            </a:r>
            <a:r>
              <a:rPr lang="en-US" altLang="ko-KR" dirty="0" err="1"/>
              <a:t>hh</a:t>
            </a:r>
            <a:r>
              <a:rPr lang="en-US" altLang="ko-KR" dirty="0"/>
              <a:t>-mm-ss) </a:t>
            </a:r>
            <a:r>
              <a:rPr lang="en-US" sz="1800" dirty="0">
                <a:latin typeface="Times New Roman" panose="02020603050405020304" pitchFamily="18" charset="0"/>
                <a:ea typeface="Calibri" panose="020F0502020204030204" pitchFamily="34" charset="0"/>
              </a:rPr>
              <a:t>information.</a:t>
            </a:r>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1180827195"/>
              </p:ext>
            </p:extLst>
          </p:nvPr>
        </p:nvGraphicFramePr>
        <p:xfrm>
          <a:off x="6522912" y="5508368"/>
          <a:ext cx="2232248" cy="370840"/>
        </p:xfrm>
        <a:graphic>
          <a:graphicData uri="http://schemas.openxmlformats.org/drawingml/2006/table">
            <a:tbl>
              <a:tblPr firstRow="1" bandRow="1">
                <a:tableStyleId>{2D5ABB26-0587-4C30-8999-92F81FD0307C}</a:tableStyleId>
              </a:tblPr>
              <a:tblGrid>
                <a:gridCol w="2232248">
                  <a:extLst>
                    <a:ext uri="{9D8B030D-6E8A-4147-A177-3AD203B41FA5}">
                      <a16:colId xmlns:a16="http://schemas.microsoft.com/office/drawing/2014/main" val="3798943800"/>
                    </a:ext>
                  </a:extLst>
                </a:gridCol>
              </a:tblGrid>
              <a:tr h="370840">
                <a:tc>
                  <a:txBody>
                    <a:bodyPr/>
                    <a:lstStyle/>
                    <a:p>
                      <a:r>
                        <a:rPr lang="en-US" altLang="ko-KR" sz="1600" dirty="0"/>
                        <a:t>Fig-4 Date Formatting</a:t>
                      </a:r>
                      <a:endParaRPr lang="en-US" sz="1600" dirty="0"/>
                    </a:p>
                  </a:txBody>
                  <a:tcPr/>
                </a:tc>
                <a:extLst>
                  <a:ext uri="{0D108BD9-81ED-4DB2-BD59-A6C34878D82A}">
                    <a16:rowId xmlns:a16="http://schemas.microsoft.com/office/drawing/2014/main" val="2781136476"/>
                  </a:ext>
                </a:extLst>
              </a:tr>
            </a:tbl>
          </a:graphicData>
        </a:graphic>
      </p:graphicFrame>
      <p:pic>
        <p:nvPicPr>
          <p:cNvPr id="4" name="Picture 3">
            <a:extLst>
              <a:ext uri="{FF2B5EF4-FFF2-40B4-BE49-F238E27FC236}">
                <a16:creationId xmlns:a16="http://schemas.microsoft.com/office/drawing/2014/main" id="{B76318B2-653D-47FB-DA54-D42116385EA6}"/>
              </a:ext>
            </a:extLst>
          </p:cNvPr>
          <p:cNvPicPr>
            <a:picLocks noChangeAspect="1"/>
          </p:cNvPicPr>
          <p:nvPr/>
        </p:nvPicPr>
        <p:blipFill>
          <a:blip r:embed="rId3"/>
          <a:stretch>
            <a:fillRect/>
          </a:stretch>
        </p:blipFill>
        <p:spPr>
          <a:xfrm>
            <a:off x="123130" y="2349131"/>
            <a:ext cx="7772400" cy="1121641"/>
          </a:xfrm>
          <a:prstGeom prst="rect">
            <a:avLst/>
          </a:prstGeom>
        </p:spPr>
      </p:pic>
      <p:pic>
        <p:nvPicPr>
          <p:cNvPr id="5" name="Picture 4">
            <a:extLst>
              <a:ext uri="{FF2B5EF4-FFF2-40B4-BE49-F238E27FC236}">
                <a16:creationId xmlns:a16="http://schemas.microsoft.com/office/drawing/2014/main" id="{B5A98598-32AA-40BB-0CCA-7A3B17C34A1A}"/>
              </a:ext>
            </a:extLst>
          </p:cNvPr>
          <p:cNvPicPr>
            <a:picLocks noChangeAspect="1"/>
          </p:cNvPicPr>
          <p:nvPr/>
        </p:nvPicPr>
        <p:blipFill>
          <a:blip r:embed="rId4"/>
          <a:stretch>
            <a:fillRect/>
          </a:stretch>
        </p:blipFill>
        <p:spPr>
          <a:xfrm>
            <a:off x="123130" y="3606949"/>
            <a:ext cx="7772400" cy="1270141"/>
          </a:xfrm>
          <a:prstGeom prst="rect">
            <a:avLst/>
          </a:prstGeom>
        </p:spPr>
      </p:pic>
      <p:pic>
        <p:nvPicPr>
          <p:cNvPr id="6" name="Picture 5">
            <a:extLst>
              <a:ext uri="{FF2B5EF4-FFF2-40B4-BE49-F238E27FC236}">
                <a16:creationId xmlns:a16="http://schemas.microsoft.com/office/drawing/2014/main" id="{6657DAA6-9563-AF48-95B6-AF786DBC7E2C}"/>
              </a:ext>
            </a:extLst>
          </p:cNvPr>
          <p:cNvPicPr>
            <a:picLocks noChangeAspect="1"/>
          </p:cNvPicPr>
          <p:nvPr/>
        </p:nvPicPr>
        <p:blipFill>
          <a:blip r:embed="rId5"/>
          <a:stretch>
            <a:fillRect/>
          </a:stretch>
        </p:blipFill>
        <p:spPr>
          <a:xfrm>
            <a:off x="120897" y="4939831"/>
            <a:ext cx="6264696" cy="1737193"/>
          </a:xfrm>
          <a:prstGeom prst="rect">
            <a:avLst/>
          </a:prstGeom>
        </p:spPr>
      </p:pic>
      <p:sp>
        <p:nvSpPr>
          <p:cNvPr id="10" name="제목 1">
            <a:extLst>
              <a:ext uri="{FF2B5EF4-FFF2-40B4-BE49-F238E27FC236}">
                <a16:creationId xmlns:a16="http://schemas.microsoft.com/office/drawing/2014/main" id="{BD940796-7CD3-040D-E1CB-4BAD2BB12E29}"/>
              </a:ext>
            </a:extLst>
          </p:cNvPr>
          <p:cNvSpPr>
            <a:spLocks noGrp="1"/>
          </p:cNvSpPr>
          <p:nvPr>
            <p:ph type="title"/>
          </p:nvPr>
        </p:nvSpPr>
        <p:spPr>
          <a:xfrm>
            <a:off x="120897" y="106113"/>
            <a:ext cx="7661196" cy="796908"/>
          </a:xfrm>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Tree>
    <p:extLst>
      <p:ext uri="{BB962C8B-B14F-4D97-AF65-F5344CB8AC3E}">
        <p14:creationId xmlns:p14="http://schemas.microsoft.com/office/powerpoint/2010/main" val="173939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내용 개체 틀 36"/>
          <p:cNvSpPr>
            <a:spLocks noGrp="1"/>
          </p:cNvSpPr>
          <p:nvPr>
            <p:ph idx="1"/>
          </p:nvPr>
        </p:nvSpPr>
        <p:spPr>
          <a:xfrm>
            <a:off x="395536" y="1628800"/>
            <a:ext cx="8496944" cy="4881686"/>
          </a:xfrm>
        </p:spPr>
        <p:txBody>
          <a:bodyPr/>
          <a:lstStyle/>
          <a:p>
            <a:pPr>
              <a:buFont typeface="Arial" panose="020B0604020202020204" pitchFamily="34" charset="0"/>
              <a:buChar char="•"/>
            </a:pPr>
            <a:r>
              <a:rPr lang="en-US" altLang="ko-KR" dirty="0"/>
              <a:t>Reformatted data is stored into a new merged file “Merged_raw_data.csv”</a:t>
            </a:r>
          </a:p>
          <a:p>
            <a:pPr marL="0" indent="0"/>
            <a:endParaRPr lang="en-US" sz="1800" dirty="0">
              <a:effectLst/>
              <a:latin typeface="Times New Roman" panose="02020603050405020304" pitchFamily="18" charset="0"/>
              <a:ea typeface="Calibri" panose="020F0502020204030204" pitchFamily="34" charset="0"/>
            </a:endParaRPr>
          </a:p>
          <a:p>
            <a:pPr marL="0" indent="0"/>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marL="0" indent="0"/>
            <a:endParaRPr lang="en-US" altLang="ko-KR" dirty="0"/>
          </a:p>
          <a:p>
            <a:pPr marL="0" indent="0"/>
            <a:endParaRPr lang="en-US" altLang="ko-KR" dirty="0"/>
          </a:p>
          <a:p>
            <a:pPr marL="0" indent="0"/>
            <a:endParaRPr lang="en-US" altLang="ko-KR" dirty="0"/>
          </a:p>
        </p:txBody>
      </p:sp>
      <p:graphicFrame>
        <p:nvGraphicFramePr>
          <p:cNvPr id="8" name="Table 7">
            <a:extLst>
              <a:ext uri="{FF2B5EF4-FFF2-40B4-BE49-F238E27FC236}">
                <a16:creationId xmlns:a16="http://schemas.microsoft.com/office/drawing/2014/main" id="{18269640-502A-68D7-8A2E-F69ABB885193}"/>
              </a:ext>
            </a:extLst>
          </p:cNvPr>
          <p:cNvGraphicFramePr>
            <a:graphicFrameLocks noGrp="1"/>
          </p:cNvGraphicFramePr>
          <p:nvPr>
            <p:extLst>
              <p:ext uri="{D42A27DB-BD31-4B8C-83A1-F6EECF244321}">
                <p14:modId xmlns:p14="http://schemas.microsoft.com/office/powerpoint/2010/main" val="1695107506"/>
              </p:ext>
            </p:extLst>
          </p:nvPr>
        </p:nvGraphicFramePr>
        <p:xfrm>
          <a:off x="2933818" y="5571011"/>
          <a:ext cx="3276364" cy="370840"/>
        </p:xfrm>
        <a:graphic>
          <a:graphicData uri="http://schemas.openxmlformats.org/drawingml/2006/table">
            <a:tbl>
              <a:tblPr firstRow="1" bandRow="1">
                <a:tableStyleId>{2D5ABB26-0587-4C30-8999-92F81FD0307C}</a:tableStyleId>
              </a:tblPr>
              <a:tblGrid>
                <a:gridCol w="3276364">
                  <a:extLst>
                    <a:ext uri="{9D8B030D-6E8A-4147-A177-3AD203B41FA5}">
                      <a16:colId xmlns:a16="http://schemas.microsoft.com/office/drawing/2014/main" val="3798943800"/>
                    </a:ext>
                  </a:extLst>
                </a:gridCol>
              </a:tblGrid>
              <a:tr h="370840">
                <a:tc>
                  <a:txBody>
                    <a:bodyPr/>
                    <a:lstStyle/>
                    <a:p>
                      <a:r>
                        <a:rPr lang="en-US" altLang="ko-KR" sz="1600" dirty="0"/>
                        <a:t>Fig-5 Date Formatting, Data writing</a:t>
                      </a:r>
                      <a:endParaRPr lang="en-US" sz="1600" dirty="0"/>
                    </a:p>
                  </a:txBody>
                  <a:tcPr/>
                </a:tc>
                <a:extLst>
                  <a:ext uri="{0D108BD9-81ED-4DB2-BD59-A6C34878D82A}">
                    <a16:rowId xmlns:a16="http://schemas.microsoft.com/office/drawing/2014/main" val="2781136476"/>
                  </a:ext>
                </a:extLst>
              </a:tr>
            </a:tbl>
          </a:graphicData>
        </a:graphic>
      </p:graphicFrame>
      <p:pic>
        <p:nvPicPr>
          <p:cNvPr id="3" name="Picture 2">
            <a:extLst>
              <a:ext uri="{FF2B5EF4-FFF2-40B4-BE49-F238E27FC236}">
                <a16:creationId xmlns:a16="http://schemas.microsoft.com/office/drawing/2014/main" id="{A1E63295-43C1-B8A3-1655-D7EFF7B5EA7A}"/>
              </a:ext>
            </a:extLst>
          </p:cNvPr>
          <p:cNvPicPr>
            <a:picLocks noChangeAspect="1"/>
          </p:cNvPicPr>
          <p:nvPr/>
        </p:nvPicPr>
        <p:blipFill>
          <a:blip r:embed="rId3"/>
          <a:stretch>
            <a:fillRect/>
          </a:stretch>
        </p:blipFill>
        <p:spPr>
          <a:xfrm>
            <a:off x="483053" y="2384986"/>
            <a:ext cx="8413615" cy="2988230"/>
          </a:xfrm>
          <a:prstGeom prst="rect">
            <a:avLst/>
          </a:prstGeom>
        </p:spPr>
      </p:pic>
      <p:sp>
        <p:nvSpPr>
          <p:cNvPr id="6" name="제목 1">
            <a:extLst>
              <a:ext uri="{FF2B5EF4-FFF2-40B4-BE49-F238E27FC236}">
                <a16:creationId xmlns:a16="http://schemas.microsoft.com/office/drawing/2014/main" id="{1469F4D9-59A3-A4A7-7445-F0BF8471EFC4}"/>
              </a:ext>
            </a:extLst>
          </p:cNvPr>
          <p:cNvSpPr>
            <a:spLocks noGrp="1"/>
          </p:cNvSpPr>
          <p:nvPr>
            <p:ph type="title"/>
          </p:nvPr>
        </p:nvSpPr>
        <p:spPr>
          <a:xfrm>
            <a:off x="120897" y="106113"/>
            <a:ext cx="7661196" cy="796908"/>
          </a:xfrm>
        </p:spPr>
        <p:txBody>
          <a:bodyPr>
            <a:normAutofit fontScale="90000"/>
          </a:bodyPr>
          <a:lstStyle/>
          <a:p>
            <a:r>
              <a:rPr lang="en-US" altLang="ko-KR" dirty="0"/>
              <a:t>TRANSFORMATION OF DATA </a:t>
            </a:r>
            <a:br>
              <a:rPr lang="en-US" altLang="ko-KR" dirty="0"/>
            </a:br>
            <a:r>
              <a:rPr lang="en-US" altLang="ko-KR" dirty="0"/>
              <a:t>(Exploratory data analysis)</a:t>
            </a:r>
            <a:endParaRPr lang="ko-KR" altLang="en-US" dirty="0"/>
          </a:p>
        </p:txBody>
      </p:sp>
    </p:spTree>
    <p:extLst>
      <p:ext uri="{BB962C8B-B14F-4D97-AF65-F5344CB8AC3E}">
        <p14:creationId xmlns:p14="http://schemas.microsoft.com/office/powerpoint/2010/main" val="18111589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11462</TotalTime>
  <Words>1038</Words>
  <Application>Microsoft Macintosh PowerPoint</Application>
  <PresentationFormat>On-screen Show (4:3)</PresentationFormat>
  <Paragraphs>229</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Times New Roman</vt:lpstr>
      <vt:lpstr>Calibri</vt:lpstr>
      <vt:lpstr>맑은 고딕</vt:lpstr>
      <vt:lpstr>Calibri Light</vt:lpstr>
      <vt:lpstr>굴림체</vt:lpstr>
      <vt:lpstr>Arial</vt:lpstr>
      <vt:lpstr>Office 테마</vt:lpstr>
      <vt:lpstr>Divvy Bikeshare</vt:lpstr>
      <vt:lpstr>PowerPoint Presentation</vt:lpstr>
      <vt:lpstr>INTRODUCTION (Business Target)</vt:lpstr>
      <vt:lpstr>OBJECTIVES</vt:lpstr>
      <vt:lpstr>DESCRIPTION OF DATA</vt:lpstr>
      <vt:lpstr>TRANSFORMATION OF DATA  (Exploratory data analysis)</vt:lpstr>
      <vt:lpstr>TRANSFORMATION OF DATA  (Exploratory data analysis)</vt:lpstr>
      <vt:lpstr>TRANSFORMATION OF DATA  (Exploratory data analysis)</vt:lpstr>
      <vt:lpstr>TRANSFORMATION OF DATA  (Exploratory data analysis)</vt:lpstr>
      <vt:lpstr>TRANSFORMATION OF DATA  (Exploratory data analysis)</vt:lpstr>
      <vt:lpstr>TRANSFORMATION OF DATA  (Exploratory data analysis)</vt:lpstr>
      <vt:lpstr>DATA ANALYSIS (year wise top stations)</vt:lpstr>
      <vt:lpstr>DATA ANALYSIS (Popular Paths)</vt:lpstr>
      <vt:lpstr>DATA ANALYSIS (Seasonal distribution of trips)</vt:lpstr>
      <vt:lpstr>DATA ANALYSIS (Trip distribution by gender and day of the week)</vt:lpstr>
      <vt:lpstr>CONCLUSION AND FINDINGS</vt:lpstr>
      <vt:lpstr>THANK YOU</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Balijepalli, Sumanth Srivatsav</cp:lastModifiedBy>
  <cp:revision>73</cp:revision>
  <dcterms:created xsi:type="dcterms:W3CDTF">2010-02-01T08:03:16Z</dcterms:created>
  <dcterms:modified xsi:type="dcterms:W3CDTF">2022-12-04T20:50:56Z</dcterms:modified>
  <cp:category>www.slidemembers.com</cp:category>
</cp:coreProperties>
</file>